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86" r:id="rId2"/>
    <p:sldId id="264" r:id="rId3"/>
    <p:sldId id="293" r:id="rId4"/>
    <p:sldId id="310" r:id="rId5"/>
    <p:sldId id="298" r:id="rId6"/>
    <p:sldId id="268" r:id="rId7"/>
    <p:sldId id="319" r:id="rId8"/>
    <p:sldId id="320" r:id="rId9"/>
    <p:sldId id="322" r:id="rId10"/>
    <p:sldId id="321" r:id="rId11"/>
    <p:sldId id="323" r:id="rId12"/>
    <p:sldId id="294" r:id="rId13"/>
    <p:sldId id="299" r:id="rId14"/>
    <p:sldId id="316" r:id="rId15"/>
    <p:sldId id="317" r:id="rId16"/>
    <p:sldId id="305" r:id="rId17"/>
    <p:sldId id="306" r:id="rId18"/>
    <p:sldId id="318" r:id="rId19"/>
    <p:sldId id="30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576" userDrawn="1">
          <p15:clr>
            <a:srgbClr val="A4A3A4"/>
          </p15:clr>
        </p15:guide>
        <p15:guide id="4" orient="horz" pos="22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613"/>
    <a:srgbClr val="72B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53" autoAdjust="0"/>
    <p:restoredTop sz="94660" autoAdjust="0"/>
  </p:normalViewPr>
  <p:slideViewPr>
    <p:cSldViewPr snapToGrid="0" showGuides="1">
      <p:cViewPr varScale="1">
        <p:scale>
          <a:sx n="108" d="100"/>
          <a:sy n="108" d="100"/>
        </p:scale>
        <p:origin x="232" y="592"/>
      </p:cViewPr>
      <p:guideLst>
        <p:guide orient="horz" pos="4008"/>
        <p:guide pos="3840"/>
        <p:guide orient="horz" pos="576"/>
        <p:guide orient="horz" pos="22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F6C0F-6C1A-4846-A78B-2019EC7A5A0A}" type="datetimeFigureOut">
              <a:rPr lang="en-US" smtClean="0"/>
              <a:t>2/13/25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0A86D-5024-4350-A9C6-9389693B0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56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36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3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18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79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64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829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093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13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29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982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31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42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109F2C-FA85-4317-916E-0B4E5F44B020}"/>
              </a:ext>
            </a:extLst>
          </p:cNvPr>
          <p:cNvCxnSpPr>
            <a:cxnSpLocks/>
          </p:cNvCxnSpPr>
          <p:nvPr/>
        </p:nvCxnSpPr>
        <p:spPr>
          <a:xfrm>
            <a:off x="0" y="2844800"/>
            <a:ext cx="12191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DEFB15-FA52-4367-BCB9-66BC78D94E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0" t="10000" r="17737" b="10444"/>
          <a:stretch/>
        </p:blipFill>
        <p:spPr>
          <a:xfrm>
            <a:off x="5905500" y="571500"/>
            <a:ext cx="4546600" cy="4546600"/>
          </a:xfrm>
          <a:custGeom>
            <a:avLst/>
            <a:gdLst>
              <a:gd name="connsiteX0" fmla="*/ 2273300 w 4546600"/>
              <a:gd name="connsiteY0" fmla="*/ 0 h 4546600"/>
              <a:gd name="connsiteX1" fmla="*/ 4546600 w 4546600"/>
              <a:gd name="connsiteY1" fmla="*/ 2273300 h 4546600"/>
              <a:gd name="connsiteX2" fmla="*/ 2273300 w 4546600"/>
              <a:gd name="connsiteY2" fmla="*/ 4546600 h 4546600"/>
              <a:gd name="connsiteX3" fmla="*/ 0 w 4546600"/>
              <a:gd name="connsiteY3" fmla="*/ 2273300 h 454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6600" h="4546600">
                <a:moveTo>
                  <a:pt x="2273300" y="0"/>
                </a:moveTo>
                <a:lnTo>
                  <a:pt x="4546600" y="2273300"/>
                </a:lnTo>
                <a:lnTo>
                  <a:pt x="2273300" y="4546600"/>
                </a:lnTo>
                <a:lnTo>
                  <a:pt x="0" y="227330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B34CAC-2B52-47E8-9B57-E3B791389FE1}"/>
              </a:ext>
            </a:extLst>
          </p:cNvPr>
          <p:cNvSpPr/>
          <p:nvPr/>
        </p:nvSpPr>
        <p:spPr>
          <a:xfrm>
            <a:off x="10058400" y="257175"/>
            <a:ext cx="2133600" cy="6286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id="{F98AFC32-7F02-43CB-8485-44B6B2E13FCA}"/>
              </a:ext>
            </a:extLst>
          </p:cNvPr>
          <p:cNvSpPr/>
          <p:nvPr/>
        </p:nvSpPr>
        <p:spPr>
          <a:xfrm>
            <a:off x="6013450" y="679450"/>
            <a:ext cx="4330700" cy="4330700"/>
          </a:xfrm>
          <a:prstGeom prst="diamond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E1F35E-9892-4FEF-BD72-1351948704E9}"/>
              </a:ext>
            </a:extLst>
          </p:cNvPr>
          <p:cNvSpPr txBox="1"/>
          <p:nvPr/>
        </p:nvSpPr>
        <p:spPr>
          <a:xfrm>
            <a:off x="0" y="1248823"/>
            <a:ext cx="7579793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5400" b="1" dirty="0">
                <a:latin typeface="+mj-lt"/>
              </a:rPr>
              <a:t>Проекты учебных планов</a:t>
            </a:r>
          </a:p>
          <a:p>
            <a:r>
              <a:rPr lang="ru-RU" sz="5400" b="1" dirty="0">
                <a:latin typeface="+mj-lt"/>
              </a:rPr>
              <a:t>10-х классов</a:t>
            </a:r>
          </a:p>
          <a:p>
            <a:r>
              <a:rPr lang="ru-RU" sz="5400" b="1" dirty="0">
                <a:latin typeface="+mj-lt"/>
              </a:rPr>
              <a:t>2025/2026 учебный год</a:t>
            </a:r>
            <a:endParaRPr lang="en-US" sz="5400" dirty="0">
              <a:latin typeface="+mj-lt"/>
            </a:endParaRPr>
          </a:p>
        </p:txBody>
      </p:sp>
      <p:sp>
        <p:nvSpPr>
          <p:cNvPr id="20" name="Freeform 3886">
            <a:extLst>
              <a:ext uri="{FF2B5EF4-FFF2-40B4-BE49-F238E27FC236}">
                <a16:creationId xmlns:a16="http://schemas.microsoft.com/office/drawing/2014/main" id="{406669C8-019B-46E5-82CC-1541BDB827B3}"/>
              </a:ext>
            </a:extLst>
          </p:cNvPr>
          <p:cNvSpPr>
            <a:spLocks noEditPoints="1"/>
          </p:cNvSpPr>
          <p:nvPr/>
        </p:nvSpPr>
        <p:spPr bwMode="auto">
          <a:xfrm>
            <a:off x="7785101" y="2453276"/>
            <a:ext cx="787400" cy="783048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12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rapezoid 104">
            <a:extLst>
              <a:ext uri="{FF2B5EF4-FFF2-40B4-BE49-F238E27FC236}">
                <a16:creationId xmlns:a16="http://schemas.microsoft.com/office/drawing/2014/main" id="{194C3FCB-DBD8-4DFF-BE52-69A3AB1D4D80}"/>
              </a:ext>
            </a:extLst>
          </p:cNvPr>
          <p:cNvSpPr/>
          <p:nvPr/>
        </p:nvSpPr>
        <p:spPr>
          <a:xfrm>
            <a:off x="1832066" y="4384923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rapezoid 103">
            <a:extLst>
              <a:ext uri="{FF2B5EF4-FFF2-40B4-BE49-F238E27FC236}">
                <a16:creationId xmlns:a16="http://schemas.microsoft.com/office/drawing/2014/main" id="{52F70E5C-0043-4087-9B38-89ACE8A3969A}"/>
              </a:ext>
            </a:extLst>
          </p:cNvPr>
          <p:cNvSpPr/>
          <p:nvPr/>
        </p:nvSpPr>
        <p:spPr>
          <a:xfrm>
            <a:off x="7239951" y="4384923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B32D6C0-E769-4EFF-9FCF-19FCF5FA8F8C}"/>
              </a:ext>
            </a:extLst>
          </p:cNvPr>
          <p:cNvSpPr/>
          <p:nvPr/>
        </p:nvSpPr>
        <p:spPr>
          <a:xfrm>
            <a:off x="0" y="4630109"/>
            <a:ext cx="12192000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rapezoid 99">
            <a:extLst>
              <a:ext uri="{FF2B5EF4-FFF2-40B4-BE49-F238E27FC236}">
                <a16:creationId xmlns:a16="http://schemas.microsoft.com/office/drawing/2014/main" id="{5E6D21A1-D109-4E6E-B205-F14C3377D098}"/>
              </a:ext>
            </a:extLst>
          </p:cNvPr>
          <p:cNvSpPr/>
          <p:nvPr/>
        </p:nvSpPr>
        <p:spPr>
          <a:xfrm>
            <a:off x="9439321" y="1795376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rapezoid 98">
            <a:extLst>
              <a:ext uri="{FF2B5EF4-FFF2-40B4-BE49-F238E27FC236}">
                <a16:creationId xmlns:a16="http://schemas.microsoft.com/office/drawing/2014/main" id="{3345889E-15A5-4EF8-8BEA-8813850D4809}"/>
              </a:ext>
            </a:extLst>
          </p:cNvPr>
          <p:cNvSpPr/>
          <p:nvPr/>
        </p:nvSpPr>
        <p:spPr>
          <a:xfrm>
            <a:off x="4274281" y="1795376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BFBCE3-2E33-4C31-A983-059045B8E7FB}"/>
              </a:ext>
            </a:extLst>
          </p:cNvPr>
          <p:cNvSpPr/>
          <p:nvPr/>
        </p:nvSpPr>
        <p:spPr>
          <a:xfrm>
            <a:off x="0" y="2040564"/>
            <a:ext cx="12192000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5CD53-6108-481A-A31F-305A2B59F755}"/>
              </a:ext>
            </a:extLst>
          </p:cNvPr>
          <p:cNvSpPr txBox="1"/>
          <p:nvPr/>
        </p:nvSpPr>
        <p:spPr>
          <a:xfrm>
            <a:off x="690563" y="314325"/>
            <a:ext cx="10808351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Профили классов</a:t>
            </a:r>
            <a:endParaRPr lang="en-US" sz="3600" b="1" dirty="0">
              <a:latin typeface="+mj-lt"/>
            </a:endParaRPr>
          </a:p>
        </p:txBody>
      </p:sp>
      <p:sp>
        <p:nvSpPr>
          <p:cNvPr id="40" name="Rectangle: Top Corners Rounded 39">
            <a:extLst>
              <a:ext uri="{FF2B5EF4-FFF2-40B4-BE49-F238E27FC236}">
                <a16:creationId xmlns:a16="http://schemas.microsoft.com/office/drawing/2014/main" id="{08FE77E5-5881-406D-80E1-186D5D077526}"/>
              </a:ext>
            </a:extLst>
          </p:cNvPr>
          <p:cNvSpPr/>
          <p:nvPr/>
        </p:nvSpPr>
        <p:spPr>
          <a:xfrm flipV="1">
            <a:off x="1982016" y="4384923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Top Corners Rounded 41">
            <a:extLst>
              <a:ext uri="{FF2B5EF4-FFF2-40B4-BE49-F238E27FC236}">
                <a16:creationId xmlns:a16="http://schemas.microsoft.com/office/drawing/2014/main" id="{9D36FAA0-1191-4F6B-A17D-9F78FCA9B1E2}"/>
              </a:ext>
            </a:extLst>
          </p:cNvPr>
          <p:cNvSpPr/>
          <p:nvPr/>
        </p:nvSpPr>
        <p:spPr>
          <a:xfrm flipV="1">
            <a:off x="4424235" y="1795378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Top Corners Rounded 42">
            <a:extLst>
              <a:ext uri="{FF2B5EF4-FFF2-40B4-BE49-F238E27FC236}">
                <a16:creationId xmlns:a16="http://schemas.microsoft.com/office/drawing/2014/main" id="{CA50B4F7-75D1-4B3A-9E8D-AF7C907CE388}"/>
              </a:ext>
            </a:extLst>
          </p:cNvPr>
          <p:cNvSpPr/>
          <p:nvPr/>
        </p:nvSpPr>
        <p:spPr>
          <a:xfrm flipV="1">
            <a:off x="7389902" y="4384923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Top Corners Rounded 44">
            <a:extLst>
              <a:ext uri="{FF2B5EF4-FFF2-40B4-BE49-F238E27FC236}">
                <a16:creationId xmlns:a16="http://schemas.microsoft.com/office/drawing/2014/main" id="{2D5B7D62-DBF4-4B61-AE64-B4CB8BC9A2BF}"/>
              </a:ext>
            </a:extLst>
          </p:cNvPr>
          <p:cNvSpPr/>
          <p:nvPr/>
        </p:nvSpPr>
        <p:spPr>
          <a:xfrm flipV="1">
            <a:off x="9589274" y="1795378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50F481D-83C6-41E6-80DA-94434DFB02A9}"/>
              </a:ext>
            </a:extLst>
          </p:cNvPr>
          <p:cNvSpPr/>
          <p:nvPr/>
        </p:nvSpPr>
        <p:spPr>
          <a:xfrm>
            <a:off x="4597780" y="1968923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36A50FF-BE0C-413C-9C28-25976BE45733}"/>
              </a:ext>
            </a:extLst>
          </p:cNvPr>
          <p:cNvSpPr/>
          <p:nvPr/>
        </p:nvSpPr>
        <p:spPr>
          <a:xfrm>
            <a:off x="9762819" y="1968923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92F95E6-07A2-4AA2-BE3E-D85EFDBDC2BF}"/>
              </a:ext>
            </a:extLst>
          </p:cNvPr>
          <p:cNvSpPr/>
          <p:nvPr/>
        </p:nvSpPr>
        <p:spPr>
          <a:xfrm>
            <a:off x="7563449" y="4558468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C5924B7-28DD-4AC0-9F69-F37B70550714}"/>
              </a:ext>
            </a:extLst>
          </p:cNvPr>
          <p:cNvSpPr/>
          <p:nvPr/>
        </p:nvSpPr>
        <p:spPr>
          <a:xfrm>
            <a:off x="2155561" y="4558468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0AF9157-36D3-43AE-9E8E-29A436C19D41}"/>
              </a:ext>
            </a:extLst>
          </p:cNvPr>
          <p:cNvSpPr txBox="1"/>
          <p:nvPr/>
        </p:nvSpPr>
        <p:spPr>
          <a:xfrm>
            <a:off x="3797445" y="3127232"/>
            <a:ext cx="2687561" cy="17235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b="1" dirty="0"/>
              <a:t>10 инженерный поток</a:t>
            </a:r>
          </a:p>
          <a:p>
            <a:pPr algn="ctr"/>
            <a:r>
              <a:rPr lang="ru-RU" sz="1600" b="1" dirty="0"/>
              <a:t>инженерно-технологический профиль</a:t>
            </a:r>
          </a:p>
          <a:p>
            <a:pPr algn="ctr"/>
            <a:r>
              <a:rPr lang="en-US" sz="1600" b="1" dirty="0"/>
              <a:t>(</a:t>
            </a:r>
            <a:r>
              <a:rPr lang="ru-RU" sz="1600" b="1" dirty="0"/>
              <a:t>специализированный индустриальный инженерный поток)</a:t>
            </a:r>
            <a:endParaRPr lang="en-US" sz="1600" b="1" dirty="0"/>
          </a:p>
          <a:p>
            <a:pPr algn="ctr"/>
            <a:endParaRPr lang="en-US" sz="16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CDDBCC7-19FE-4CF9-9990-E521DA6329DD}"/>
              </a:ext>
            </a:extLst>
          </p:cNvPr>
          <p:cNvSpPr txBox="1"/>
          <p:nvPr/>
        </p:nvSpPr>
        <p:spPr>
          <a:xfrm>
            <a:off x="9122203" y="3127232"/>
            <a:ext cx="2129284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b="1" dirty="0"/>
              <a:t>10 первых класс</a:t>
            </a:r>
          </a:p>
          <a:p>
            <a:pPr algn="ctr"/>
            <a:r>
              <a:rPr lang="ru-RU" sz="1600" b="1" dirty="0"/>
              <a:t>социальный профиль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BBE3F-16D9-4D58-A173-649CFF019926}"/>
              </a:ext>
            </a:extLst>
          </p:cNvPr>
          <p:cNvSpPr txBox="1"/>
          <p:nvPr/>
        </p:nvSpPr>
        <p:spPr>
          <a:xfrm>
            <a:off x="1319569" y="5727382"/>
            <a:ext cx="2553181" cy="9848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b="1" dirty="0"/>
              <a:t>10 б класс</a:t>
            </a:r>
          </a:p>
          <a:p>
            <a:pPr algn="ctr"/>
            <a:r>
              <a:rPr lang="ru-RU" sz="1600" b="1" dirty="0"/>
              <a:t>медицинский профиль</a:t>
            </a:r>
          </a:p>
          <a:p>
            <a:pPr algn="ctr"/>
            <a:r>
              <a:rPr lang="ru-RU" sz="1600" b="1" dirty="0"/>
              <a:t>(специализированный медицинский класс)</a:t>
            </a:r>
            <a:endParaRPr lang="en-US" sz="16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836C02A-6908-4759-9F61-ABC1CC1AE578}"/>
              </a:ext>
            </a:extLst>
          </p:cNvPr>
          <p:cNvSpPr txBox="1"/>
          <p:nvPr/>
        </p:nvSpPr>
        <p:spPr>
          <a:xfrm>
            <a:off x="6637470" y="5727382"/>
            <a:ext cx="2898673" cy="9848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b="1" dirty="0"/>
              <a:t>10 г класс</a:t>
            </a:r>
          </a:p>
          <a:p>
            <a:pPr algn="ctr"/>
            <a:r>
              <a:rPr lang="ru-RU" sz="1600" b="1" dirty="0"/>
              <a:t>гуманитарный профиль</a:t>
            </a:r>
            <a:endParaRPr lang="en-US" sz="1600" b="1" dirty="0"/>
          </a:p>
          <a:p>
            <a:pPr algn="ctr"/>
            <a:r>
              <a:rPr lang="en-US" sz="1600" b="1" dirty="0"/>
              <a:t>(</a:t>
            </a:r>
            <a:r>
              <a:rPr lang="ru-RU" sz="1600" b="1" dirty="0"/>
              <a:t>профильный гуманитарный класс)</a:t>
            </a:r>
            <a:endParaRPr lang="en-US" sz="1600" b="1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2742C55-6CC7-4571-B2C8-8D87D6FA1774}"/>
              </a:ext>
            </a:extLst>
          </p:cNvPr>
          <p:cNvGrpSpPr/>
          <p:nvPr/>
        </p:nvGrpSpPr>
        <p:grpSpPr>
          <a:xfrm>
            <a:off x="7830563" y="4832533"/>
            <a:ext cx="378492" cy="378494"/>
            <a:chOff x="11606213" y="5354638"/>
            <a:chExt cx="280987" cy="280988"/>
          </a:xfrm>
          <a:solidFill>
            <a:srgbClr val="FFC000"/>
          </a:solidFill>
        </p:grpSpPr>
        <p:sp>
          <p:nvSpPr>
            <p:cNvPr id="63" name="Freeform 3448">
              <a:extLst>
                <a:ext uri="{FF2B5EF4-FFF2-40B4-BE49-F238E27FC236}">
                  <a16:creationId xmlns:a16="http://schemas.microsoft.com/office/drawing/2014/main" id="{4AC59BFF-2EE0-4F3A-8808-EEFDBD50F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6213" y="5392738"/>
              <a:ext cx="128587" cy="90488"/>
            </a:xfrm>
            <a:custGeom>
              <a:avLst/>
              <a:gdLst>
                <a:gd name="T0" fmla="*/ 325 w 325"/>
                <a:gd name="T1" fmla="*/ 206 h 230"/>
                <a:gd name="T2" fmla="*/ 324 w 325"/>
                <a:gd name="T3" fmla="*/ 197 h 230"/>
                <a:gd name="T4" fmla="*/ 321 w 325"/>
                <a:gd name="T5" fmla="*/ 189 h 230"/>
                <a:gd name="T6" fmla="*/ 319 w 325"/>
                <a:gd name="T7" fmla="*/ 181 h 230"/>
                <a:gd name="T8" fmla="*/ 315 w 325"/>
                <a:gd name="T9" fmla="*/ 173 h 230"/>
                <a:gd name="T10" fmla="*/ 310 w 325"/>
                <a:gd name="T11" fmla="*/ 167 h 230"/>
                <a:gd name="T12" fmla="*/ 303 w 325"/>
                <a:gd name="T13" fmla="*/ 162 h 230"/>
                <a:gd name="T14" fmla="*/ 297 w 325"/>
                <a:gd name="T15" fmla="*/ 158 h 230"/>
                <a:gd name="T16" fmla="*/ 289 w 325"/>
                <a:gd name="T17" fmla="*/ 154 h 230"/>
                <a:gd name="T18" fmla="*/ 216 w 325"/>
                <a:gd name="T19" fmla="*/ 136 h 230"/>
                <a:gd name="T20" fmla="*/ 216 w 325"/>
                <a:gd name="T21" fmla="*/ 112 h 230"/>
                <a:gd name="T22" fmla="*/ 226 w 325"/>
                <a:gd name="T23" fmla="*/ 104 h 230"/>
                <a:gd name="T24" fmla="*/ 236 w 325"/>
                <a:gd name="T25" fmla="*/ 95 h 230"/>
                <a:gd name="T26" fmla="*/ 244 w 325"/>
                <a:gd name="T27" fmla="*/ 85 h 230"/>
                <a:gd name="T28" fmla="*/ 252 w 325"/>
                <a:gd name="T29" fmla="*/ 73 h 230"/>
                <a:gd name="T30" fmla="*/ 258 w 325"/>
                <a:gd name="T31" fmla="*/ 60 h 230"/>
                <a:gd name="T32" fmla="*/ 262 w 325"/>
                <a:gd name="T33" fmla="*/ 48 h 230"/>
                <a:gd name="T34" fmla="*/ 265 w 325"/>
                <a:gd name="T35" fmla="*/ 33 h 230"/>
                <a:gd name="T36" fmla="*/ 266 w 325"/>
                <a:gd name="T37" fmla="*/ 19 h 230"/>
                <a:gd name="T38" fmla="*/ 254 w 325"/>
                <a:gd name="T39" fmla="*/ 22 h 230"/>
                <a:gd name="T40" fmla="*/ 243 w 325"/>
                <a:gd name="T41" fmla="*/ 22 h 230"/>
                <a:gd name="T42" fmla="*/ 234 w 325"/>
                <a:gd name="T43" fmla="*/ 22 h 230"/>
                <a:gd name="T44" fmla="*/ 225 w 325"/>
                <a:gd name="T45" fmla="*/ 21 h 230"/>
                <a:gd name="T46" fmla="*/ 209 w 325"/>
                <a:gd name="T47" fmla="*/ 18 h 230"/>
                <a:gd name="T48" fmla="*/ 197 w 325"/>
                <a:gd name="T49" fmla="*/ 13 h 230"/>
                <a:gd name="T50" fmla="*/ 186 w 325"/>
                <a:gd name="T51" fmla="*/ 8 h 230"/>
                <a:gd name="T52" fmla="*/ 177 w 325"/>
                <a:gd name="T53" fmla="*/ 0 h 230"/>
                <a:gd name="T54" fmla="*/ 171 w 325"/>
                <a:gd name="T55" fmla="*/ 4 h 230"/>
                <a:gd name="T56" fmla="*/ 163 w 325"/>
                <a:gd name="T57" fmla="*/ 6 h 230"/>
                <a:gd name="T58" fmla="*/ 157 w 325"/>
                <a:gd name="T59" fmla="*/ 10 h 230"/>
                <a:gd name="T60" fmla="*/ 149 w 325"/>
                <a:gd name="T61" fmla="*/ 12 h 230"/>
                <a:gd name="T62" fmla="*/ 134 w 325"/>
                <a:gd name="T63" fmla="*/ 14 h 230"/>
                <a:gd name="T64" fmla="*/ 117 w 325"/>
                <a:gd name="T65" fmla="*/ 15 h 230"/>
                <a:gd name="T66" fmla="*/ 102 w 325"/>
                <a:gd name="T67" fmla="*/ 15 h 230"/>
                <a:gd name="T68" fmla="*/ 87 w 325"/>
                <a:gd name="T69" fmla="*/ 13 h 230"/>
                <a:gd name="T70" fmla="*/ 73 w 325"/>
                <a:gd name="T71" fmla="*/ 9 h 230"/>
                <a:gd name="T72" fmla="*/ 62 w 325"/>
                <a:gd name="T73" fmla="*/ 4 h 230"/>
                <a:gd name="T74" fmla="*/ 60 w 325"/>
                <a:gd name="T75" fmla="*/ 10 h 230"/>
                <a:gd name="T76" fmla="*/ 60 w 325"/>
                <a:gd name="T77" fmla="*/ 17 h 230"/>
                <a:gd name="T78" fmla="*/ 62 w 325"/>
                <a:gd name="T79" fmla="*/ 31 h 230"/>
                <a:gd name="T80" fmla="*/ 64 w 325"/>
                <a:gd name="T81" fmla="*/ 45 h 230"/>
                <a:gd name="T82" fmla="*/ 68 w 325"/>
                <a:gd name="T83" fmla="*/ 58 h 230"/>
                <a:gd name="T84" fmla="*/ 73 w 325"/>
                <a:gd name="T85" fmla="*/ 71 h 230"/>
                <a:gd name="T86" fmla="*/ 81 w 325"/>
                <a:gd name="T87" fmla="*/ 82 h 230"/>
                <a:gd name="T88" fmla="*/ 89 w 325"/>
                <a:gd name="T89" fmla="*/ 93 h 230"/>
                <a:gd name="T90" fmla="*/ 98 w 325"/>
                <a:gd name="T91" fmla="*/ 102 h 230"/>
                <a:gd name="T92" fmla="*/ 108 w 325"/>
                <a:gd name="T93" fmla="*/ 109 h 230"/>
                <a:gd name="T94" fmla="*/ 108 w 325"/>
                <a:gd name="T95" fmla="*/ 136 h 230"/>
                <a:gd name="T96" fmla="*/ 37 w 325"/>
                <a:gd name="T97" fmla="*/ 155 h 230"/>
                <a:gd name="T98" fmla="*/ 30 w 325"/>
                <a:gd name="T99" fmla="*/ 158 h 230"/>
                <a:gd name="T100" fmla="*/ 23 w 325"/>
                <a:gd name="T101" fmla="*/ 162 h 230"/>
                <a:gd name="T102" fmla="*/ 17 w 325"/>
                <a:gd name="T103" fmla="*/ 167 h 230"/>
                <a:gd name="T104" fmla="*/ 10 w 325"/>
                <a:gd name="T105" fmla="*/ 173 h 230"/>
                <a:gd name="T106" fmla="*/ 7 w 325"/>
                <a:gd name="T107" fmla="*/ 181 h 230"/>
                <a:gd name="T108" fmla="*/ 3 w 325"/>
                <a:gd name="T109" fmla="*/ 189 h 230"/>
                <a:gd name="T110" fmla="*/ 0 w 325"/>
                <a:gd name="T111" fmla="*/ 197 h 230"/>
                <a:gd name="T112" fmla="*/ 0 w 325"/>
                <a:gd name="T113" fmla="*/ 206 h 230"/>
                <a:gd name="T114" fmla="*/ 0 w 325"/>
                <a:gd name="T115" fmla="*/ 230 h 230"/>
                <a:gd name="T116" fmla="*/ 325 w 325"/>
                <a:gd name="T117" fmla="*/ 230 h 230"/>
                <a:gd name="T118" fmla="*/ 325 w 325"/>
                <a:gd name="T119" fmla="*/ 2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325" y="206"/>
                  </a:moveTo>
                  <a:lnTo>
                    <a:pt x="324" y="197"/>
                  </a:lnTo>
                  <a:lnTo>
                    <a:pt x="321" y="189"/>
                  </a:lnTo>
                  <a:lnTo>
                    <a:pt x="319" y="181"/>
                  </a:lnTo>
                  <a:lnTo>
                    <a:pt x="315" y="173"/>
                  </a:lnTo>
                  <a:lnTo>
                    <a:pt x="310" y="167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4"/>
                  </a:lnTo>
                  <a:lnTo>
                    <a:pt x="216" y="136"/>
                  </a:lnTo>
                  <a:lnTo>
                    <a:pt x="216" y="112"/>
                  </a:lnTo>
                  <a:lnTo>
                    <a:pt x="226" y="104"/>
                  </a:lnTo>
                  <a:lnTo>
                    <a:pt x="236" y="95"/>
                  </a:lnTo>
                  <a:lnTo>
                    <a:pt x="244" y="85"/>
                  </a:lnTo>
                  <a:lnTo>
                    <a:pt x="252" y="73"/>
                  </a:lnTo>
                  <a:lnTo>
                    <a:pt x="258" y="60"/>
                  </a:lnTo>
                  <a:lnTo>
                    <a:pt x="262" y="48"/>
                  </a:lnTo>
                  <a:lnTo>
                    <a:pt x="265" y="33"/>
                  </a:lnTo>
                  <a:lnTo>
                    <a:pt x="266" y="19"/>
                  </a:lnTo>
                  <a:lnTo>
                    <a:pt x="254" y="22"/>
                  </a:lnTo>
                  <a:lnTo>
                    <a:pt x="243" y="22"/>
                  </a:lnTo>
                  <a:lnTo>
                    <a:pt x="234" y="22"/>
                  </a:lnTo>
                  <a:lnTo>
                    <a:pt x="225" y="21"/>
                  </a:lnTo>
                  <a:lnTo>
                    <a:pt x="209" y="18"/>
                  </a:lnTo>
                  <a:lnTo>
                    <a:pt x="197" y="13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3" y="6"/>
                  </a:lnTo>
                  <a:lnTo>
                    <a:pt x="157" y="10"/>
                  </a:lnTo>
                  <a:lnTo>
                    <a:pt x="149" y="12"/>
                  </a:lnTo>
                  <a:lnTo>
                    <a:pt x="134" y="14"/>
                  </a:lnTo>
                  <a:lnTo>
                    <a:pt x="117" y="15"/>
                  </a:lnTo>
                  <a:lnTo>
                    <a:pt x="102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0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3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8" y="102"/>
                  </a:lnTo>
                  <a:lnTo>
                    <a:pt x="108" y="109"/>
                  </a:lnTo>
                  <a:lnTo>
                    <a:pt x="108" y="136"/>
                  </a:lnTo>
                  <a:lnTo>
                    <a:pt x="37" y="155"/>
                  </a:lnTo>
                  <a:lnTo>
                    <a:pt x="30" y="158"/>
                  </a:lnTo>
                  <a:lnTo>
                    <a:pt x="23" y="162"/>
                  </a:lnTo>
                  <a:lnTo>
                    <a:pt x="17" y="167"/>
                  </a:lnTo>
                  <a:lnTo>
                    <a:pt x="10" y="173"/>
                  </a:lnTo>
                  <a:lnTo>
                    <a:pt x="7" y="181"/>
                  </a:lnTo>
                  <a:lnTo>
                    <a:pt x="3" y="189"/>
                  </a:lnTo>
                  <a:lnTo>
                    <a:pt x="0" y="197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449">
              <a:extLst>
                <a:ext uri="{FF2B5EF4-FFF2-40B4-BE49-F238E27FC236}">
                  <a16:creationId xmlns:a16="http://schemas.microsoft.com/office/drawing/2014/main" id="{3EB4F45F-B1C1-410B-9E73-8B30D650F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1613" y="5354638"/>
              <a:ext cx="79375" cy="36513"/>
            </a:xfrm>
            <a:custGeom>
              <a:avLst/>
              <a:gdLst>
                <a:gd name="T0" fmla="*/ 104 w 199"/>
                <a:gd name="T1" fmla="*/ 69 h 92"/>
                <a:gd name="T2" fmla="*/ 109 w 199"/>
                <a:gd name="T3" fmla="*/ 67 h 92"/>
                <a:gd name="T4" fmla="*/ 114 w 199"/>
                <a:gd name="T5" fmla="*/ 66 h 92"/>
                <a:gd name="T6" fmla="*/ 116 w 199"/>
                <a:gd name="T7" fmla="*/ 67 h 92"/>
                <a:gd name="T8" fmla="*/ 119 w 199"/>
                <a:gd name="T9" fmla="*/ 68 h 92"/>
                <a:gd name="T10" fmla="*/ 122 w 199"/>
                <a:gd name="T11" fmla="*/ 69 h 92"/>
                <a:gd name="T12" fmla="*/ 123 w 199"/>
                <a:gd name="T13" fmla="*/ 72 h 92"/>
                <a:gd name="T14" fmla="*/ 125 w 199"/>
                <a:gd name="T15" fmla="*/ 76 h 92"/>
                <a:gd name="T16" fmla="*/ 129 w 199"/>
                <a:gd name="T17" fmla="*/ 78 h 92"/>
                <a:gd name="T18" fmla="*/ 133 w 199"/>
                <a:gd name="T19" fmla="*/ 82 h 92"/>
                <a:gd name="T20" fmla="*/ 137 w 199"/>
                <a:gd name="T21" fmla="*/ 85 h 92"/>
                <a:gd name="T22" fmla="*/ 149 w 199"/>
                <a:gd name="T23" fmla="*/ 89 h 92"/>
                <a:gd name="T24" fmla="*/ 161 w 199"/>
                <a:gd name="T25" fmla="*/ 92 h 92"/>
                <a:gd name="T26" fmla="*/ 173 w 199"/>
                <a:gd name="T27" fmla="*/ 92 h 92"/>
                <a:gd name="T28" fmla="*/ 183 w 199"/>
                <a:gd name="T29" fmla="*/ 92 h 92"/>
                <a:gd name="T30" fmla="*/ 192 w 199"/>
                <a:gd name="T31" fmla="*/ 91 h 92"/>
                <a:gd name="T32" fmla="*/ 199 w 199"/>
                <a:gd name="T33" fmla="*/ 90 h 92"/>
                <a:gd name="T34" fmla="*/ 196 w 199"/>
                <a:gd name="T35" fmla="*/ 80 h 92"/>
                <a:gd name="T36" fmla="*/ 194 w 199"/>
                <a:gd name="T37" fmla="*/ 71 h 92"/>
                <a:gd name="T38" fmla="*/ 190 w 199"/>
                <a:gd name="T39" fmla="*/ 63 h 92"/>
                <a:gd name="T40" fmla="*/ 186 w 199"/>
                <a:gd name="T41" fmla="*/ 54 h 92"/>
                <a:gd name="T42" fmla="*/ 181 w 199"/>
                <a:gd name="T43" fmla="*/ 46 h 92"/>
                <a:gd name="T44" fmla="*/ 176 w 199"/>
                <a:gd name="T45" fmla="*/ 39 h 92"/>
                <a:gd name="T46" fmla="*/ 169 w 199"/>
                <a:gd name="T47" fmla="*/ 32 h 92"/>
                <a:gd name="T48" fmla="*/ 163 w 199"/>
                <a:gd name="T49" fmla="*/ 26 h 92"/>
                <a:gd name="T50" fmla="*/ 156 w 199"/>
                <a:gd name="T51" fmla="*/ 21 h 92"/>
                <a:gd name="T52" fmla="*/ 149 w 199"/>
                <a:gd name="T53" fmla="*/ 15 h 92"/>
                <a:gd name="T54" fmla="*/ 141 w 199"/>
                <a:gd name="T55" fmla="*/ 10 h 92"/>
                <a:gd name="T56" fmla="*/ 133 w 199"/>
                <a:gd name="T57" fmla="*/ 6 h 92"/>
                <a:gd name="T58" fmla="*/ 124 w 199"/>
                <a:gd name="T59" fmla="*/ 4 h 92"/>
                <a:gd name="T60" fmla="*/ 115 w 199"/>
                <a:gd name="T61" fmla="*/ 1 h 92"/>
                <a:gd name="T62" fmla="*/ 106 w 199"/>
                <a:gd name="T63" fmla="*/ 0 h 92"/>
                <a:gd name="T64" fmla="*/ 97 w 199"/>
                <a:gd name="T65" fmla="*/ 0 h 92"/>
                <a:gd name="T66" fmla="*/ 89 w 199"/>
                <a:gd name="T67" fmla="*/ 0 h 92"/>
                <a:gd name="T68" fmla="*/ 81 w 199"/>
                <a:gd name="T69" fmla="*/ 1 h 92"/>
                <a:gd name="T70" fmla="*/ 73 w 199"/>
                <a:gd name="T71" fmla="*/ 4 h 92"/>
                <a:gd name="T72" fmla="*/ 65 w 199"/>
                <a:gd name="T73" fmla="*/ 5 h 92"/>
                <a:gd name="T74" fmla="*/ 57 w 199"/>
                <a:gd name="T75" fmla="*/ 9 h 92"/>
                <a:gd name="T76" fmla="*/ 51 w 199"/>
                <a:gd name="T77" fmla="*/ 13 h 92"/>
                <a:gd name="T78" fmla="*/ 43 w 199"/>
                <a:gd name="T79" fmla="*/ 17 h 92"/>
                <a:gd name="T80" fmla="*/ 37 w 199"/>
                <a:gd name="T81" fmla="*/ 22 h 92"/>
                <a:gd name="T82" fmla="*/ 25 w 199"/>
                <a:gd name="T83" fmla="*/ 32 h 92"/>
                <a:gd name="T84" fmla="*/ 15 w 199"/>
                <a:gd name="T85" fmla="*/ 45 h 92"/>
                <a:gd name="T86" fmla="*/ 6 w 199"/>
                <a:gd name="T87" fmla="*/ 60 h 92"/>
                <a:gd name="T88" fmla="*/ 0 w 199"/>
                <a:gd name="T89" fmla="*/ 76 h 92"/>
                <a:gd name="T90" fmla="*/ 1 w 199"/>
                <a:gd name="T91" fmla="*/ 75 h 92"/>
                <a:gd name="T92" fmla="*/ 10 w 199"/>
                <a:gd name="T93" fmla="*/ 80 h 92"/>
                <a:gd name="T94" fmla="*/ 21 w 199"/>
                <a:gd name="T95" fmla="*/ 84 h 92"/>
                <a:gd name="T96" fmla="*/ 36 w 199"/>
                <a:gd name="T97" fmla="*/ 86 h 92"/>
                <a:gd name="T98" fmla="*/ 50 w 199"/>
                <a:gd name="T99" fmla="*/ 87 h 92"/>
                <a:gd name="T100" fmla="*/ 65 w 199"/>
                <a:gd name="T101" fmla="*/ 86 h 92"/>
                <a:gd name="T102" fmla="*/ 79 w 199"/>
                <a:gd name="T103" fmla="*/ 84 h 92"/>
                <a:gd name="T104" fmla="*/ 87 w 199"/>
                <a:gd name="T105" fmla="*/ 81 h 92"/>
                <a:gd name="T106" fmla="*/ 93 w 199"/>
                <a:gd name="T107" fmla="*/ 77 h 92"/>
                <a:gd name="T108" fmla="*/ 98 w 199"/>
                <a:gd name="T109" fmla="*/ 75 h 92"/>
                <a:gd name="T110" fmla="*/ 104 w 199"/>
                <a:gd name="T11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9" h="92">
                  <a:moveTo>
                    <a:pt x="104" y="69"/>
                  </a:moveTo>
                  <a:lnTo>
                    <a:pt x="109" y="67"/>
                  </a:lnTo>
                  <a:lnTo>
                    <a:pt x="114" y="66"/>
                  </a:lnTo>
                  <a:lnTo>
                    <a:pt x="116" y="67"/>
                  </a:lnTo>
                  <a:lnTo>
                    <a:pt x="119" y="68"/>
                  </a:lnTo>
                  <a:lnTo>
                    <a:pt x="122" y="69"/>
                  </a:lnTo>
                  <a:lnTo>
                    <a:pt x="123" y="72"/>
                  </a:lnTo>
                  <a:lnTo>
                    <a:pt x="125" y="76"/>
                  </a:lnTo>
                  <a:lnTo>
                    <a:pt x="129" y="78"/>
                  </a:lnTo>
                  <a:lnTo>
                    <a:pt x="133" y="82"/>
                  </a:lnTo>
                  <a:lnTo>
                    <a:pt x="137" y="85"/>
                  </a:lnTo>
                  <a:lnTo>
                    <a:pt x="149" y="89"/>
                  </a:lnTo>
                  <a:lnTo>
                    <a:pt x="161" y="92"/>
                  </a:lnTo>
                  <a:lnTo>
                    <a:pt x="173" y="92"/>
                  </a:lnTo>
                  <a:lnTo>
                    <a:pt x="183" y="92"/>
                  </a:lnTo>
                  <a:lnTo>
                    <a:pt x="192" y="91"/>
                  </a:lnTo>
                  <a:lnTo>
                    <a:pt x="199" y="90"/>
                  </a:lnTo>
                  <a:lnTo>
                    <a:pt x="196" y="80"/>
                  </a:lnTo>
                  <a:lnTo>
                    <a:pt x="194" y="71"/>
                  </a:lnTo>
                  <a:lnTo>
                    <a:pt x="190" y="63"/>
                  </a:lnTo>
                  <a:lnTo>
                    <a:pt x="186" y="54"/>
                  </a:lnTo>
                  <a:lnTo>
                    <a:pt x="181" y="46"/>
                  </a:lnTo>
                  <a:lnTo>
                    <a:pt x="176" y="39"/>
                  </a:lnTo>
                  <a:lnTo>
                    <a:pt x="169" y="32"/>
                  </a:lnTo>
                  <a:lnTo>
                    <a:pt x="163" y="26"/>
                  </a:lnTo>
                  <a:lnTo>
                    <a:pt x="156" y="21"/>
                  </a:lnTo>
                  <a:lnTo>
                    <a:pt x="149" y="15"/>
                  </a:lnTo>
                  <a:lnTo>
                    <a:pt x="141" y="10"/>
                  </a:lnTo>
                  <a:lnTo>
                    <a:pt x="133" y="6"/>
                  </a:lnTo>
                  <a:lnTo>
                    <a:pt x="124" y="4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9" y="0"/>
                  </a:lnTo>
                  <a:lnTo>
                    <a:pt x="81" y="1"/>
                  </a:lnTo>
                  <a:lnTo>
                    <a:pt x="73" y="4"/>
                  </a:lnTo>
                  <a:lnTo>
                    <a:pt x="65" y="5"/>
                  </a:lnTo>
                  <a:lnTo>
                    <a:pt x="57" y="9"/>
                  </a:lnTo>
                  <a:lnTo>
                    <a:pt x="51" y="13"/>
                  </a:lnTo>
                  <a:lnTo>
                    <a:pt x="43" y="17"/>
                  </a:lnTo>
                  <a:lnTo>
                    <a:pt x="37" y="22"/>
                  </a:lnTo>
                  <a:lnTo>
                    <a:pt x="25" y="32"/>
                  </a:lnTo>
                  <a:lnTo>
                    <a:pt x="15" y="45"/>
                  </a:lnTo>
                  <a:lnTo>
                    <a:pt x="6" y="60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10" y="80"/>
                  </a:lnTo>
                  <a:lnTo>
                    <a:pt x="21" y="84"/>
                  </a:lnTo>
                  <a:lnTo>
                    <a:pt x="36" y="86"/>
                  </a:lnTo>
                  <a:lnTo>
                    <a:pt x="50" y="87"/>
                  </a:lnTo>
                  <a:lnTo>
                    <a:pt x="65" y="86"/>
                  </a:lnTo>
                  <a:lnTo>
                    <a:pt x="79" y="84"/>
                  </a:lnTo>
                  <a:lnTo>
                    <a:pt x="87" y="81"/>
                  </a:lnTo>
                  <a:lnTo>
                    <a:pt x="93" y="77"/>
                  </a:lnTo>
                  <a:lnTo>
                    <a:pt x="98" y="75"/>
                  </a:ln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450">
              <a:extLst>
                <a:ext uri="{FF2B5EF4-FFF2-40B4-BE49-F238E27FC236}">
                  <a16:creationId xmlns:a16="http://schemas.microsoft.com/office/drawing/2014/main" id="{9C04983C-A526-4070-8F51-EDCA76C6B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58613" y="5392738"/>
              <a:ext cx="128587" cy="90488"/>
            </a:xfrm>
            <a:custGeom>
              <a:avLst/>
              <a:gdLst>
                <a:gd name="T0" fmla="*/ 289 w 325"/>
                <a:gd name="T1" fmla="*/ 154 h 230"/>
                <a:gd name="T2" fmla="*/ 217 w 325"/>
                <a:gd name="T3" fmla="*/ 136 h 230"/>
                <a:gd name="T4" fmla="*/ 217 w 325"/>
                <a:gd name="T5" fmla="*/ 112 h 230"/>
                <a:gd name="T6" fmla="*/ 227 w 325"/>
                <a:gd name="T7" fmla="*/ 104 h 230"/>
                <a:gd name="T8" fmla="*/ 236 w 325"/>
                <a:gd name="T9" fmla="*/ 95 h 230"/>
                <a:gd name="T10" fmla="*/ 245 w 325"/>
                <a:gd name="T11" fmla="*/ 85 h 230"/>
                <a:gd name="T12" fmla="*/ 252 w 325"/>
                <a:gd name="T13" fmla="*/ 73 h 230"/>
                <a:gd name="T14" fmla="*/ 258 w 325"/>
                <a:gd name="T15" fmla="*/ 60 h 230"/>
                <a:gd name="T16" fmla="*/ 263 w 325"/>
                <a:gd name="T17" fmla="*/ 48 h 230"/>
                <a:gd name="T18" fmla="*/ 266 w 325"/>
                <a:gd name="T19" fmla="*/ 33 h 230"/>
                <a:gd name="T20" fmla="*/ 267 w 325"/>
                <a:gd name="T21" fmla="*/ 19 h 230"/>
                <a:gd name="T22" fmla="*/ 256 w 325"/>
                <a:gd name="T23" fmla="*/ 22 h 230"/>
                <a:gd name="T24" fmla="*/ 243 w 325"/>
                <a:gd name="T25" fmla="*/ 22 h 230"/>
                <a:gd name="T26" fmla="*/ 234 w 325"/>
                <a:gd name="T27" fmla="*/ 22 h 230"/>
                <a:gd name="T28" fmla="*/ 225 w 325"/>
                <a:gd name="T29" fmla="*/ 21 h 230"/>
                <a:gd name="T30" fmla="*/ 211 w 325"/>
                <a:gd name="T31" fmla="*/ 18 h 230"/>
                <a:gd name="T32" fmla="*/ 198 w 325"/>
                <a:gd name="T33" fmla="*/ 13 h 230"/>
                <a:gd name="T34" fmla="*/ 186 w 325"/>
                <a:gd name="T35" fmla="*/ 8 h 230"/>
                <a:gd name="T36" fmla="*/ 177 w 325"/>
                <a:gd name="T37" fmla="*/ 0 h 230"/>
                <a:gd name="T38" fmla="*/ 171 w 325"/>
                <a:gd name="T39" fmla="*/ 4 h 230"/>
                <a:gd name="T40" fmla="*/ 164 w 325"/>
                <a:gd name="T41" fmla="*/ 6 h 230"/>
                <a:gd name="T42" fmla="*/ 157 w 325"/>
                <a:gd name="T43" fmla="*/ 10 h 230"/>
                <a:gd name="T44" fmla="*/ 149 w 325"/>
                <a:gd name="T45" fmla="*/ 12 h 230"/>
                <a:gd name="T46" fmla="*/ 134 w 325"/>
                <a:gd name="T47" fmla="*/ 14 h 230"/>
                <a:gd name="T48" fmla="*/ 118 w 325"/>
                <a:gd name="T49" fmla="*/ 15 h 230"/>
                <a:gd name="T50" fmla="*/ 103 w 325"/>
                <a:gd name="T51" fmla="*/ 15 h 230"/>
                <a:gd name="T52" fmla="*/ 87 w 325"/>
                <a:gd name="T53" fmla="*/ 13 h 230"/>
                <a:gd name="T54" fmla="*/ 73 w 325"/>
                <a:gd name="T55" fmla="*/ 9 h 230"/>
                <a:gd name="T56" fmla="*/ 62 w 325"/>
                <a:gd name="T57" fmla="*/ 4 h 230"/>
                <a:gd name="T58" fmla="*/ 62 w 325"/>
                <a:gd name="T59" fmla="*/ 10 h 230"/>
                <a:gd name="T60" fmla="*/ 60 w 325"/>
                <a:gd name="T61" fmla="*/ 17 h 230"/>
                <a:gd name="T62" fmla="*/ 62 w 325"/>
                <a:gd name="T63" fmla="*/ 31 h 230"/>
                <a:gd name="T64" fmla="*/ 64 w 325"/>
                <a:gd name="T65" fmla="*/ 45 h 230"/>
                <a:gd name="T66" fmla="*/ 68 w 325"/>
                <a:gd name="T67" fmla="*/ 58 h 230"/>
                <a:gd name="T68" fmla="*/ 75 w 325"/>
                <a:gd name="T69" fmla="*/ 71 h 230"/>
                <a:gd name="T70" fmla="*/ 81 w 325"/>
                <a:gd name="T71" fmla="*/ 82 h 230"/>
                <a:gd name="T72" fmla="*/ 89 w 325"/>
                <a:gd name="T73" fmla="*/ 93 h 230"/>
                <a:gd name="T74" fmla="*/ 99 w 325"/>
                <a:gd name="T75" fmla="*/ 102 h 230"/>
                <a:gd name="T76" fmla="*/ 109 w 325"/>
                <a:gd name="T77" fmla="*/ 109 h 230"/>
                <a:gd name="T78" fmla="*/ 109 w 325"/>
                <a:gd name="T79" fmla="*/ 136 h 230"/>
                <a:gd name="T80" fmla="*/ 39 w 325"/>
                <a:gd name="T81" fmla="*/ 155 h 230"/>
                <a:gd name="T82" fmla="*/ 31 w 325"/>
                <a:gd name="T83" fmla="*/ 158 h 230"/>
                <a:gd name="T84" fmla="*/ 23 w 325"/>
                <a:gd name="T85" fmla="*/ 162 h 230"/>
                <a:gd name="T86" fmla="*/ 17 w 325"/>
                <a:gd name="T87" fmla="*/ 167 h 230"/>
                <a:gd name="T88" fmla="*/ 12 w 325"/>
                <a:gd name="T89" fmla="*/ 173 h 230"/>
                <a:gd name="T90" fmla="*/ 7 w 325"/>
                <a:gd name="T91" fmla="*/ 181 h 230"/>
                <a:gd name="T92" fmla="*/ 4 w 325"/>
                <a:gd name="T93" fmla="*/ 189 h 230"/>
                <a:gd name="T94" fmla="*/ 1 w 325"/>
                <a:gd name="T95" fmla="*/ 197 h 230"/>
                <a:gd name="T96" fmla="*/ 0 w 325"/>
                <a:gd name="T97" fmla="*/ 206 h 230"/>
                <a:gd name="T98" fmla="*/ 0 w 325"/>
                <a:gd name="T99" fmla="*/ 230 h 230"/>
                <a:gd name="T100" fmla="*/ 325 w 325"/>
                <a:gd name="T101" fmla="*/ 230 h 230"/>
                <a:gd name="T102" fmla="*/ 325 w 325"/>
                <a:gd name="T103" fmla="*/ 206 h 230"/>
                <a:gd name="T104" fmla="*/ 324 w 325"/>
                <a:gd name="T105" fmla="*/ 197 h 230"/>
                <a:gd name="T106" fmla="*/ 322 w 325"/>
                <a:gd name="T107" fmla="*/ 189 h 230"/>
                <a:gd name="T108" fmla="*/ 319 w 325"/>
                <a:gd name="T109" fmla="*/ 181 h 230"/>
                <a:gd name="T110" fmla="*/ 315 w 325"/>
                <a:gd name="T111" fmla="*/ 173 h 230"/>
                <a:gd name="T112" fmla="*/ 310 w 325"/>
                <a:gd name="T113" fmla="*/ 167 h 230"/>
                <a:gd name="T114" fmla="*/ 303 w 325"/>
                <a:gd name="T115" fmla="*/ 162 h 230"/>
                <a:gd name="T116" fmla="*/ 297 w 325"/>
                <a:gd name="T117" fmla="*/ 158 h 230"/>
                <a:gd name="T118" fmla="*/ 289 w 325"/>
                <a:gd name="T119" fmla="*/ 15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289" y="154"/>
                  </a:moveTo>
                  <a:lnTo>
                    <a:pt x="217" y="136"/>
                  </a:lnTo>
                  <a:lnTo>
                    <a:pt x="217" y="112"/>
                  </a:lnTo>
                  <a:lnTo>
                    <a:pt x="227" y="104"/>
                  </a:lnTo>
                  <a:lnTo>
                    <a:pt x="236" y="95"/>
                  </a:lnTo>
                  <a:lnTo>
                    <a:pt x="245" y="85"/>
                  </a:lnTo>
                  <a:lnTo>
                    <a:pt x="252" y="73"/>
                  </a:lnTo>
                  <a:lnTo>
                    <a:pt x="258" y="60"/>
                  </a:lnTo>
                  <a:lnTo>
                    <a:pt x="263" y="48"/>
                  </a:lnTo>
                  <a:lnTo>
                    <a:pt x="266" y="33"/>
                  </a:lnTo>
                  <a:lnTo>
                    <a:pt x="267" y="19"/>
                  </a:lnTo>
                  <a:lnTo>
                    <a:pt x="256" y="22"/>
                  </a:lnTo>
                  <a:lnTo>
                    <a:pt x="243" y="22"/>
                  </a:lnTo>
                  <a:lnTo>
                    <a:pt x="234" y="22"/>
                  </a:lnTo>
                  <a:lnTo>
                    <a:pt x="225" y="21"/>
                  </a:lnTo>
                  <a:lnTo>
                    <a:pt x="211" y="18"/>
                  </a:lnTo>
                  <a:lnTo>
                    <a:pt x="198" y="13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4" y="6"/>
                  </a:lnTo>
                  <a:lnTo>
                    <a:pt x="157" y="10"/>
                  </a:lnTo>
                  <a:lnTo>
                    <a:pt x="149" y="12"/>
                  </a:lnTo>
                  <a:lnTo>
                    <a:pt x="134" y="14"/>
                  </a:lnTo>
                  <a:lnTo>
                    <a:pt x="118" y="15"/>
                  </a:lnTo>
                  <a:lnTo>
                    <a:pt x="103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2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5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9" y="102"/>
                  </a:lnTo>
                  <a:lnTo>
                    <a:pt x="109" y="109"/>
                  </a:lnTo>
                  <a:lnTo>
                    <a:pt x="109" y="136"/>
                  </a:lnTo>
                  <a:lnTo>
                    <a:pt x="39" y="155"/>
                  </a:lnTo>
                  <a:lnTo>
                    <a:pt x="31" y="158"/>
                  </a:lnTo>
                  <a:lnTo>
                    <a:pt x="23" y="162"/>
                  </a:lnTo>
                  <a:lnTo>
                    <a:pt x="17" y="167"/>
                  </a:lnTo>
                  <a:lnTo>
                    <a:pt x="12" y="173"/>
                  </a:lnTo>
                  <a:lnTo>
                    <a:pt x="7" y="181"/>
                  </a:lnTo>
                  <a:lnTo>
                    <a:pt x="4" y="189"/>
                  </a:lnTo>
                  <a:lnTo>
                    <a:pt x="1" y="197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lnTo>
                    <a:pt x="324" y="197"/>
                  </a:lnTo>
                  <a:lnTo>
                    <a:pt x="322" y="189"/>
                  </a:lnTo>
                  <a:lnTo>
                    <a:pt x="319" y="181"/>
                  </a:lnTo>
                  <a:lnTo>
                    <a:pt x="315" y="173"/>
                  </a:lnTo>
                  <a:lnTo>
                    <a:pt x="310" y="167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451">
              <a:extLst>
                <a:ext uri="{FF2B5EF4-FFF2-40B4-BE49-F238E27FC236}">
                  <a16:creationId xmlns:a16="http://schemas.microsoft.com/office/drawing/2014/main" id="{C566BBBE-4056-47C1-A30C-F1744040F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84013" y="5354638"/>
              <a:ext cx="79375" cy="36513"/>
            </a:xfrm>
            <a:custGeom>
              <a:avLst/>
              <a:gdLst>
                <a:gd name="T0" fmla="*/ 104 w 198"/>
                <a:gd name="T1" fmla="*/ 69 h 92"/>
                <a:gd name="T2" fmla="*/ 109 w 198"/>
                <a:gd name="T3" fmla="*/ 67 h 92"/>
                <a:gd name="T4" fmla="*/ 114 w 198"/>
                <a:gd name="T5" fmla="*/ 66 h 92"/>
                <a:gd name="T6" fmla="*/ 117 w 198"/>
                <a:gd name="T7" fmla="*/ 67 h 92"/>
                <a:gd name="T8" fmla="*/ 119 w 198"/>
                <a:gd name="T9" fmla="*/ 68 h 92"/>
                <a:gd name="T10" fmla="*/ 121 w 198"/>
                <a:gd name="T11" fmla="*/ 69 h 92"/>
                <a:gd name="T12" fmla="*/ 123 w 198"/>
                <a:gd name="T13" fmla="*/ 72 h 92"/>
                <a:gd name="T14" fmla="*/ 126 w 198"/>
                <a:gd name="T15" fmla="*/ 76 h 92"/>
                <a:gd name="T16" fmla="*/ 128 w 198"/>
                <a:gd name="T17" fmla="*/ 78 h 92"/>
                <a:gd name="T18" fmla="*/ 132 w 198"/>
                <a:gd name="T19" fmla="*/ 82 h 92"/>
                <a:gd name="T20" fmla="*/ 137 w 198"/>
                <a:gd name="T21" fmla="*/ 85 h 92"/>
                <a:gd name="T22" fmla="*/ 148 w 198"/>
                <a:gd name="T23" fmla="*/ 89 h 92"/>
                <a:gd name="T24" fmla="*/ 162 w 198"/>
                <a:gd name="T25" fmla="*/ 92 h 92"/>
                <a:gd name="T26" fmla="*/ 173 w 198"/>
                <a:gd name="T27" fmla="*/ 92 h 92"/>
                <a:gd name="T28" fmla="*/ 184 w 198"/>
                <a:gd name="T29" fmla="*/ 92 h 92"/>
                <a:gd name="T30" fmla="*/ 191 w 198"/>
                <a:gd name="T31" fmla="*/ 91 h 92"/>
                <a:gd name="T32" fmla="*/ 198 w 198"/>
                <a:gd name="T33" fmla="*/ 90 h 92"/>
                <a:gd name="T34" fmla="*/ 196 w 198"/>
                <a:gd name="T35" fmla="*/ 80 h 92"/>
                <a:gd name="T36" fmla="*/ 193 w 198"/>
                <a:gd name="T37" fmla="*/ 71 h 92"/>
                <a:gd name="T38" fmla="*/ 190 w 198"/>
                <a:gd name="T39" fmla="*/ 63 h 92"/>
                <a:gd name="T40" fmla="*/ 185 w 198"/>
                <a:gd name="T41" fmla="*/ 54 h 92"/>
                <a:gd name="T42" fmla="*/ 181 w 198"/>
                <a:gd name="T43" fmla="*/ 46 h 92"/>
                <a:gd name="T44" fmla="*/ 175 w 198"/>
                <a:gd name="T45" fmla="*/ 39 h 92"/>
                <a:gd name="T46" fmla="*/ 169 w 198"/>
                <a:gd name="T47" fmla="*/ 32 h 92"/>
                <a:gd name="T48" fmla="*/ 163 w 198"/>
                <a:gd name="T49" fmla="*/ 26 h 92"/>
                <a:gd name="T50" fmla="*/ 155 w 198"/>
                <a:gd name="T51" fmla="*/ 21 h 92"/>
                <a:gd name="T52" fmla="*/ 149 w 198"/>
                <a:gd name="T53" fmla="*/ 15 h 92"/>
                <a:gd name="T54" fmla="*/ 141 w 198"/>
                <a:gd name="T55" fmla="*/ 10 h 92"/>
                <a:gd name="T56" fmla="*/ 132 w 198"/>
                <a:gd name="T57" fmla="*/ 6 h 92"/>
                <a:gd name="T58" fmla="*/ 124 w 198"/>
                <a:gd name="T59" fmla="*/ 4 h 92"/>
                <a:gd name="T60" fmla="*/ 115 w 198"/>
                <a:gd name="T61" fmla="*/ 1 h 92"/>
                <a:gd name="T62" fmla="*/ 106 w 198"/>
                <a:gd name="T63" fmla="*/ 0 h 92"/>
                <a:gd name="T64" fmla="*/ 97 w 198"/>
                <a:gd name="T65" fmla="*/ 0 h 92"/>
                <a:gd name="T66" fmla="*/ 88 w 198"/>
                <a:gd name="T67" fmla="*/ 0 h 92"/>
                <a:gd name="T68" fmla="*/ 81 w 198"/>
                <a:gd name="T69" fmla="*/ 1 h 92"/>
                <a:gd name="T70" fmla="*/ 73 w 198"/>
                <a:gd name="T71" fmla="*/ 4 h 92"/>
                <a:gd name="T72" fmla="*/ 64 w 198"/>
                <a:gd name="T73" fmla="*/ 5 h 92"/>
                <a:gd name="T74" fmla="*/ 58 w 198"/>
                <a:gd name="T75" fmla="*/ 9 h 92"/>
                <a:gd name="T76" fmla="*/ 50 w 198"/>
                <a:gd name="T77" fmla="*/ 13 h 92"/>
                <a:gd name="T78" fmla="*/ 44 w 198"/>
                <a:gd name="T79" fmla="*/ 17 h 92"/>
                <a:gd name="T80" fmla="*/ 37 w 198"/>
                <a:gd name="T81" fmla="*/ 22 h 92"/>
                <a:gd name="T82" fmla="*/ 24 w 198"/>
                <a:gd name="T83" fmla="*/ 32 h 92"/>
                <a:gd name="T84" fmla="*/ 14 w 198"/>
                <a:gd name="T85" fmla="*/ 45 h 92"/>
                <a:gd name="T86" fmla="*/ 6 w 198"/>
                <a:gd name="T87" fmla="*/ 60 h 92"/>
                <a:gd name="T88" fmla="*/ 0 w 198"/>
                <a:gd name="T89" fmla="*/ 76 h 92"/>
                <a:gd name="T90" fmla="*/ 1 w 198"/>
                <a:gd name="T91" fmla="*/ 75 h 92"/>
                <a:gd name="T92" fmla="*/ 10 w 198"/>
                <a:gd name="T93" fmla="*/ 80 h 92"/>
                <a:gd name="T94" fmla="*/ 22 w 198"/>
                <a:gd name="T95" fmla="*/ 84 h 92"/>
                <a:gd name="T96" fmla="*/ 35 w 198"/>
                <a:gd name="T97" fmla="*/ 86 h 92"/>
                <a:gd name="T98" fmla="*/ 50 w 198"/>
                <a:gd name="T99" fmla="*/ 87 h 92"/>
                <a:gd name="T100" fmla="*/ 64 w 198"/>
                <a:gd name="T101" fmla="*/ 86 h 92"/>
                <a:gd name="T102" fmla="*/ 79 w 198"/>
                <a:gd name="T103" fmla="*/ 84 h 92"/>
                <a:gd name="T104" fmla="*/ 86 w 198"/>
                <a:gd name="T105" fmla="*/ 81 h 92"/>
                <a:gd name="T106" fmla="*/ 92 w 198"/>
                <a:gd name="T107" fmla="*/ 77 h 92"/>
                <a:gd name="T108" fmla="*/ 99 w 198"/>
                <a:gd name="T109" fmla="*/ 75 h 92"/>
                <a:gd name="T110" fmla="*/ 104 w 198"/>
                <a:gd name="T11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8" h="92">
                  <a:moveTo>
                    <a:pt x="104" y="69"/>
                  </a:moveTo>
                  <a:lnTo>
                    <a:pt x="109" y="67"/>
                  </a:lnTo>
                  <a:lnTo>
                    <a:pt x="114" y="66"/>
                  </a:lnTo>
                  <a:lnTo>
                    <a:pt x="117" y="67"/>
                  </a:lnTo>
                  <a:lnTo>
                    <a:pt x="119" y="68"/>
                  </a:lnTo>
                  <a:lnTo>
                    <a:pt x="121" y="69"/>
                  </a:lnTo>
                  <a:lnTo>
                    <a:pt x="123" y="72"/>
                  </a:lnTo>
                  <a:lnTo>
                    <a:pt x="126" y="76"/>
                  </a:lnTo>
                  <a:lnTo>
                    <a:pt x="128" y="78"/>
                  </a:lnTo>
                  <a:lnTo>
                    <a:pt x="132" y="82"/>
                  </a:lnTo>
                  <a:lnTo>
                    <a:pt x="137" y="85"/>
                  </a:lnTo>
                  <a:lnTo>
                    <a:pt x="148" y="89"/>
                  </a:lnTo>
                  <a:lnTo>
                    <a:pt x="162" y="92"/>
                  </a:lnTo>
                  <a:lnTo>
                    <a:pt x="173" y="92"/>
                  </a:lnTo>
                  <a:lnTo>
                    <a:pt x="184" y="92"/>
                  </a:lnTo>
                  <a:lnTo>
                    <a:pt x="191" y="91"/>
                  </a:lnTo>
                  <a:lnTo>
                    <a:pt x="198" y="90"/>
                  </a:lnTo>
                  <a:lnTo>
                    <a:pt x="196" y="80"/>
                  </a:lnTo>
                  <a:lnTo>
                    <a:pt x="193" y="71"/>
                  </a:lnTo>
                  <a:lnTo>
                    <a:pt x="190" y="63"/>
                  </a:lnTo>
                  <a:lnTo>
                    <a:pt x="185" y="54"/>
                  </a:lnTo>
                  <a:lnTo>
                    <a:pt x="181" y="46"/>
                  </a:lnTo>
                  <a:lnTo>
                    <a:pt x="175" y="39"/>
                  </a:lnTo>
                  <a:lnTo>
                    <a:pt x="169" y="32"/>
                  </a:lnTo>
                  <a:lnTo>
                    <a:pt x="163" y="26"/>
                  </a:lnTo>
                  <a:lnTo>
                    <a:pt x="155" y="21"/>
                  </a:lnTo>
                  <a:lnTo>
                    <a:pt x="149" y="15"/>
                  </a:lnTo>
                  <a:lnTo>
                    <a:pt x="141" y="10"/>
                  </a:lnTo>
                  <a:lnTo>
                    <a:pt x="132" y="6"/>
                  </a:lnTo>
                  <a:lnTo>
                    <a:pt x="124" y="4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8" y="0"/>
                  </a:lnTo>
                  <a:lnTo>
                    <a:pt x="81" y="1"/>
                  </a:lnTo>
                  <a:lnTo>
                    <a:pt x="73" y="4"/>
                  </a:lnTo>
                  <a:lnTo>
                    <a:pt x="64" y="5"/>
                  </a:lnTo>
                  <a:lnTo>
                    <a:pt x="58" y="9"/>
                  </a:lnTo>
                  <a:lnTo>
                    <a:pt x="50" y="13"/>
                  </a:lnTo>
                  <a:lnTo>
                    <a:pt x="44" y="17"/>
                  </a:lnTo>
                  <a:lnTo>
                    <a:pt x="37" y="22"/>
                  </a:lnTo>
                  <a:lnTo>
                    <a:pt x="24" y="32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10" y="80"/>
                  </a:lnTo>
                  <a:lnTo>
                    <a:pt x="22" y="84"/>
                  </a:lnTo>
                  <a:lnTo>
                    <a:pt x="35" y="86"/>
                  </a:lnTo>
                  <a:lnTo>
                    <a:pt x="50" y="87"/>
                  </a:lnTo>
                  <a:lnTo>
                    <a:pt x="64" y="86"/>
                  </a:lnTo>
                  <a:lnTo>
                    <a:pt x="79" y="84"/>
                  </a:lnTo>
                  <a:lnTo>
                    <a:pt x="86" y="81"/>
                  </a:lnTo>
                  <a:lnTo>
                    <a:pt x="92" y="77"/>
                  </a:lnTo>
                  <a:lnTo>
                    <a:pt x="99" y="75"/>
                  </a:ln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452">
              <a:extLst>
                <a:ext uri="{FF2B5EF4-FFF2-40B4-BE49-F238E27FC236}">
                  <a16:creationId xmlns:a16="http://schemas.microsoft.com/office/drawing/2014/main" id="{7AB0BDF1-3BDE-4E4F-8BE0-9FAE12E18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03050" y="5507038"/>
              <a:ext cx="79375" cy="36513"/>
            </a:xfrm>
            <a:custGeom>
              <a:avLst/>
              <a:gdLst>
                <a:gd name="T0" fmla="*/ 0 w 197"/>
                <a:gd name="T1" fmla="*/ 75 h 93"/>
                <a:gd name="T2" fmla="*/ 0 w 197"/>
                <a:gd name="T3" fmla="*/ 74 h 93"/>
                <a:gd name="T4" fmla="*/ 9 w 197"/>
                <a:gd name="T5" fmla="*/ 79 h 93"/>
                <a:gd name="T6" fmla="*/ 22 w 197"/>
                <a:gd name="T7" fmla="*/ 82 h 93"/>
                <a:gd name="T8" fmla="*/ 34 w 197"/>
                <a:gd name="T9" fmla="*/ 85 h 93"/>
                <a:gd name="T10" fmla="*/ 50 w 197"/>
                <a:gd name="T11" fmla="*/ 86 h 93"/>
                <a:gd name="T12" fmla="*/ 64 w 197"/>
                <a:gd name="T13" fmla="*/ 86 h 93"/>
                <a:gd name="T14" fmla="*/ 79 w 197"/>
                <a:gd name="T15" fmla="*/ 82 h 93"/>
                <a:gd name="T16" fmla="*/ 86 w 197"/>
                <a:gd name="T17" fmla="*/ 80 h 93"/>
                <a:gd name="T18" fmla="*/ 92 w 197"/>
                <a:gd name="T19" fmla="*/ 77 h 93"/>
                <a:gd name="T20" fmla="*/ 99 w 197"/>
                <a:gd name="T21" fmla="*/ 74 h 93"/>
                <a:gd name="T22" fmla="*/ 104 w 197"/>
                <a:gd name="T23" fmla="*/ 68 h 93"/>
                <a:gd name="T24" fmla="*/ 108 w 197"/>
                <a:gd name="T25" fmla="*/ 66 h 93"/>
                <a:gd name="T26" fmla="*/ 114 w 197"/>
                <a:gd name="T27" fmla="*/ 66 h 93"/>
                <a:gd name="T28" fmla="*/ 117 w 197"/>
                <a:gd name="T29" fmla="*/ 66 h 93"/>
                <a:gd name="T30" fmla="*/ 119 w 197"/>
                <a:gd name="T31" fmla="*/ 67 h 93"/>
                <a:gd name="T32" fmla="*/ 120 w 197"/>
                <a:gd name="T33" fmla="*/ 70 h 93"/>
                <a:gd name="T34" fmla="*/ 123 w 197"/>
                <a:gd name="T35" fmla="*/ 72 h 93"/>
                <a:gd name="T36" fmla="*/ 124 w 197"/>
                <a:gd name="T37" fmla="*/ 75 h 93"/>
                <a:gd name="T38" fmla="*/ 128 w 197"/>
                <a:gd name="T39" fmla="*/ 79 h 93"/>
                <a:gd name="T40" fmla="*/ 132 w 197"/>
                <a:gd name="T41" fmla="*/ 81 h 93"/>
                <a:gd name="T42" fmla="*/ 137 w 197"/>
                <a:gd name="T43" fmla="*/ 84 h 93"/>
                <a:gd name="T44" fmla="*/ 147 w 197"/>
                <a:gd name="T45" fmla="*/ 89 h 93"/>
                <a:gd name="T46" fmla="*/ 161 w 197"/>
                <a:gd name="T47" fmla="*/ 91 h 93"/>
                <a:gd name="T48" fmla="*/ 173 w 197"/>
                <a:gd name="T49" fmla="*/ 93 h 93"/>
                <a:gd name="T50" fmla="*/ 183 w 197"/>
                <a:gd name="T51" fmla="*/ 93 h 93"/>
                <a:gd name="T52" fmla="*/ 191 w 197"/>
                <a:gd name="T53" fmla="*/ 91 h 93"/>
                <a:gd name="T54" fmla="*/ 197 w 197"/>
                <a:gd name="T55" fmla="*/ 89 h 93"/>
                <a:gd name="T56" fmla="*/ 196 w 197"/>
                <a:gd name="T57" fmla="*/ 80 h 93"/>
                <a:gd name="T58" fmla="*/ 192 w 197"/>
                <a:gd name="T59" fmla="*/ 71 h 93"/>
                <a:gd name="T60" fmla="*/ 190 w 197"/>
                <a:gd name="T61" fmla="*/ 62 h 93"/>
                <a:gd name="T62" fmla="*/ 185 w 197"/>
                <a:gd name="T63" fmla="*/ 54 h 93"/>
                <a:gd name="T64" fmla="*/ 181 w 197"/>
                <a:gd name="T65" fmla="*/ 45 h 93"/>
                <a:gd name="T66" fmla="*/ 174 w 197"/>
                <a:gd name="T67" fmla="*/ 39 h 93"/>
                <a:gd name="T68" fmla="*/ 169 w 197"/>
                <a:gd name="T69" fmla="*/ 31 h 93"/>
                <a:gd name="T70" fmla="*/ 163 w 197"/>
                <a:gd name="T71" fmla="*/ 26 h 93"/>
                <a:gd name="T72" fmla="*/ 155 w 197"/>
                <a:gd name="T73" fmla="*/ 20 h 93"/>
                <a:gd name="T74" fmla="*/ 149 w 197"/>
                <a:gd name="T75" fmla="*/ 14 h 93"/>
                <a:gd name="T76" fmla="*/ 141 w 197"/>
                <a:gd name="T77" fmla="*/ 11 h 93"/>
                <a:gd name="T78" fmla="*/ 132 w 197"/>
                <a:gd name="T79" fmla="*/ 7 h 93"/>
                <a:gd name="T80" fmla="*/ 124 w 197"/>
                <a:gd name="T81" fmla="*/ 4 h 93"/>
                <a:gd name="T82" fmla="*/ 115 w 197"/>
                <a:gd name="T83" fmla="*/ 2 h 93"/>
                <a:gd name="T84" fmla="*/ 106 w 197"/>
                <a:gd name="T85" fmla="*/ 0 h 93"/>
                <a:gd name="T86" fmla="*/ 97 w 197"/>
                <a:gd name="T87" fmla="*/ 0 h 93"/>
                <a:gd name="T88" fmla="*/ 88 w 197"/>
                <a:gd name="T89" fmla="*/ 0 h 93"/>
                <a:gd name="T90" fmla="*/ 81 w 197"/>
                <a:gd name="T91" fmla="*/ 2 h 93"/>
                <a:gd name="T92" fmla="*/ 72 w 197"/>
                <a:gd name="T93" fmla="*/ 3 h 93"/>
                <a:gd name="T94" fmla="*/ 64 w 197"/>
                <a:gd name="T95" fmla="*/ 5 h 93"/>
                <a:gd name="T96" fmla="*/ 57 w 197"/>
                <a:gd name="T97" fmla="*/ 8 h 93"/>
                <a:gd name="T98" fmla="*/ 50 w 197"/>
                <a:gd name="T99" fmla="*/ 12 h 93"/>
                <a:gd name="T100" fmla="*/ 43 w 197"/>
                <a:gd name="T101" fmla="*/ 16 h 93"/>
                <a:gd name="T102" fmla="*/ 36 w 197"/>
                <a:gd name="T103" fmla="*/ 21 h 93"/>
                <a:gd name="T104" fmla="*/ 24 w 197"/>
                <a:gd name="T105" fmla="*/ 32 h 93"/>
                <a:gd name="T106" fmla="*/ 14 w 197"/>
                <a:gd name="T107" fmla="*/ 45 h 93"/>
                <a:gd name="T108" fmla="*/ 6 w 197"/>
                <a:gd name="T109" fmla="*/ 59 h 93"/>
                <a:gd name="T110" fmla="*/ 0 w 197"/>
                <a:gd name="T111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7" h="93">
                  <a:moveTo>
                    <a:pt x="0" y="75"/>
                  </a:moveTo>
                  <a:lnTo>
                    <a:pt x="0" y="74"/>
                  </a:lnTo>
                  <a:lnTo>
                    <a:pt x="9" y="79"/>
                  </a:lnTo>
                  <a:lnTo>
                    <a:pt x="22" y="82"/>
                  </a:lnTo>
                  <a:lnTo>
                    <a:pt x="34" y="85"/>
                  </a:lnTo>
                  <a:lnTo>
                    <a:pt x="50" y="86"/>
                  </a:lnTo>
                  <a:lnTo>
                    <a:pt x="64" y="86"/>
                  </a:lnTo>
                  <a:lnTo>
                    <a:pt x="79" y="82"/>
                  </a:lnTo>
                  <a:lnTo>
                    <a:pt x="86" y="80"/>
                  </a:lnTo>
                  <a:lnTo>
                    <a:pt x="92" y="77"/>
                  </a:lnTo>
                  <a:lnTo>
                    <a:pt x="99" y="74"/>
                  </a:lnTo>
                  <a:lnTo>
                    <a:pt x="104" y="68"/>
                  </a:lnTo>
                  <a:lnTo>
                    <a:pt x="108" y="66"/>
                  </a:lnTo>
                  <a:lnTo>
                    <a:pt x="114" y="66"/>
                  </a:lnTo>
                  <a:lnTo>
                    <a:pt x="117" y="66"/>
                  </a:lnTo>
                  <a:lnTo>
                    <a:pt x="119" y="67"/>
                  </a:lnTo>
                  <a:lnTo>
                    <a:pt x="120" y="70"/>
                  </a:lnTo>
                  <a:lnTo>
                    <a:pt x="123" y="72"/>
                  </a:lnTo>
                  <a:lnTo>
                    <a:pt x="124" y="75"/>
                  </a:lnTo>
                  <a:lnTo>
                    <a:pt x="128" y="79"/>
                  </a:lnTo>
                  <a:lnTo>
                    <a:pt x="132" y="81"/>
                  </a:lnTo>
                  <a:lnTo>
                    <a:pt x="137" y="84"/>
                  </a:lnTo>
                  <a:lnTo>
                    <a:pt x="147" y="89"/>
                  </a:lnTo>
                  <a:lnTo>
                    <a:pt x="161" y="91"/>
                  </a:lnTo>
                  <a:lnTo>
                    <a:pt x="173" y="93"/>
                  </a:lnTo>
                  <a:lnTo>
                    <a:pt x="183" y="93"/>
                  </a:lnTo>
                  <a:lnTo>
                    <a:pt x="191" y="91"/>
                  </a:lnTo>
                  <a:lnTo>
                    <a:pt x="197" y="89"/>
                  </a:lnTo>
                  <a:lnTo>
                    <a:pt x="196" y="80"/>
                  </a:lnTo>
                  <a:lnTo>
                    <a:pt x="192" y="71"/>
                  </a:lnTo>
                  <a:lnTo>
                    <a:pt x="190" y="62"/>
                  </a:lnTo>
                  <a:lnTo>
                    <a:pt x="185" y="54"/>
                  </a:lnTo>
                  <a:lnTo>
                    <a:pt x="181" y="45"/>
                  </a:lnTo>
                  <a:lnTo>
                    <a:pt x="174" y="39"/>
                  </a:lnTo>
                  <a:lnTo>
                    <a:pt x="169" y="31"/>
                  </a:lnTo>
                  <a:lnTo>
                    <a:pt x="163" y="26"/>
                  </a:lnTo>
                  <a:lnTo>
                    <a:pt x="155" y="20"/>
                  </a:lnTo>
                  <a:lnTo>
                    <a:pt x="149" y="14"/>
                  </a:lnTo>
                  <a:lnTo>
                    <a:pt x="141" y="11"/>
                  </a:lnTo>
                  <a:lnTo>
                    <a:pt x="132" y="7"/>
                  </a:lnTo>
                  <a:lnTo>
                    <a:pt x="124" y="4"/>
                  </a:lnTo>
                  <a:lnTo>
                    <a:pt x="115" y="2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8" y="0"/>
                  </a:lnTo>
                  <a:lnTo>
                    <a:pt x="81" y="2"/>
                  </a:lnTo>
                  <a:lnTo>
                    <a:pt x="72" y="3"/>
                  </a:lnTo>
                  <a:lnTo>
                    <a:pt x="64" y="5"/>
                  </a:lnTo>
                  <a:lnTo>
                    <a:pt x="57" y="8"/>
                  </a:lnTo>
                  <a:lnTo>
                    <a:pt x="50" y="12"/>
                  </a:lnTo>
                  <a:lnTo>
                    <a:pt x="43" y="16"/>
                  </a:lnTo>
                  <a:lnTo>
                    <a:pt x="36" y="21"/>
                  </a:lnTo>
                  <a:lnTo>
                    <a:pt x="24" y="32"/>
                  </a:lnTo>
                  <a:lnTo>
                    <a:pt x="14" y="45"/>
                  </a:lnTo>
                  <a:lnTo>
                    <a:pt x="6" y="59"/>
                  </a:ln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53">
              <a:extLst>
                <a:ext uri="{FF2B5EF4-FFF2-40B4-BE49-F238E27FC236}">
                  <a16:creationId xmlns:a16="http://schemas.microsoft.com/office/drawing/2014/main" id="{9B35D360-F685-49DA-BDBB-E18E13CF4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7650" y="5545138"/>
              <a:ext cx="128587" cy="90488"/>
            </a:xfrm>
            <a:custGeom>
              <a:avLst/>
              <a:gdLst>
                <a:gd name="T0" fmla="*/ 289 w 325"/>
                <a:gd name="T1" fmla="*/ 155 h 230"/>
                <a:gd name="T2" fmla="*/ 217 w 325"/>
                <a:gd name="T3" fmla="*/ 136 h 230"/>
                <a:gd name="T4" fmla="*/ 217 w 325"/>
                <a:gd name="T5" fmla="*/ 112 h 230"/>
                <a:gd name="T6" fmla="*/ 227 w 325"/>
                <a:gd name="T7" fmla="*/ 104 h 230"/>
                <a:gd name="T8" fmla="*/ 236 w 325"/>
                <a:gd name="T9" fmla="*/ 95 h 230"/>
                <a:gd name="T10" fmla="*/ 245 w 325"/>
                <a:gd name="T11" fmla="*/ 85 h 230"/>
                <a:gd name="T12" fmla="*/ 252 w 325"/>
                <a:gd name="T13" fmla="*/ 73 h 230"/>
                <a:gd name="T14" fmla="*/ 258 w 325"/>
                <a:gd name="T15" fmla="*/ 62 h 230"/>
                <a:gd name="T16" fmla="*/ 262 w 325"/>
                <a:gd name="T17" fmla="*/ 48 h 230"/>
                <a:gd name="T18" fmla="*/ 266 w 325"/>
                <a:gd name="T19" fmla="*/ 35 h 230"/>
                <a:gd name="T20" fmla="*/ 267 w 325"/>
                <a:gd name="T21" fmla="*/ 21 h 230"/>
                <a:gd name="T22" fmla="*/ 255 w 325"/>
                <a:gd name="T23" fmla="*/ 22 h 230"/>
                <a:gd name="T24" fmla="*/ 243 w 325"/>
                <a:gd name="T25" fmla="*/ 23 h 230"/>
                <a:gd name="T26" fmla="*/ 234 w 325"/>
                <a:gd name="T27" fmla="*/ 22 h 230"/>
                <a:gd name="T28" fmla="*/ 225 w 325"/>
                <a:gd name="T29" fmla="*/ 22 h 230"/>
                <a:gd name="T30" fmla="*/ 211 w 325"/>
                <a:gd name="T31" fmla="*/ 18 h 230"/>
                <a:gd name="T32" fmla="*/ 198 w 325"/>
                <a:gd name="T33" fmla="*/ 14 h 230"/>
                <a:gd name="T34" fmla="*/ 186 w 325"/>
                <a:gd name="T35" fmla="*/ 8 h 230"/>
                <a:gd name="T36" fmla="*/ 177 w 325"/>
                <a:gd name="T37" fmla="*/ 0 h 230"/>
                <a:gd name="T38" fmla="*/ 171 w 325"/>
                <a:gd name="T39" fmla="*/ 4 h 230"/>
                <a:gd name="T40" fmla="*/ 164 w 325"/>
                <a:gd name="T41" fmla="*/ 8 h 230"/>
                <a:gd name="T42" fmla="*/ 157 w 325"/>
                <a:gd name="T43" fmla="*/ 10 h 230"/>
                <a:gd name="T44" fmla="*/ 149 w 325"/>
                <a:gd name="T45" fmla="*/ 13 h 230"/>
                <a:gd name="T46" fmla="*/ 133 w 325"/>
                <a:gd name="T47" fmla="*/ 15 h 230"/>
                <a:gd name="T48" fmla="*/ 118 w 325"/>
                <a:gd name="T49" fmla="*/ 17 h 230"/>
                <a:gd name="T50" fmla="*/ 103 w 325"/>
                <a:gd name="T51" fmla="*/ 15 h 230"/>
                <a:gd name="T52" fmla="*/ 87 w 325"/>
                <a:gd name="T53" fmla="*/ 13 h 230"/>
                <a:gd name="T54" fmla="*/ 73 w 325"/>
                <a:gd name="T55" fmla="*/ 9 h 230"/>
                <a:gd name="T56" fmla="*/ 62 w 325"/>
                <a:gd name="T57" fmla="*/ 4 h 230"/>
                <a:gd name="T58" fmla="*/ 62 w 325"/>
                <a:gd name="T59" fmla="*/ 10 h 230"/>
                <a:gd name="T60" fmla="*/ 60 w 325"/>
                <a:gd name="T61" fmla="*/ 17 h 230"/>
                <a:gd name="T62" fmla="*/ 62 w 325"/>
                <a:gd name="T63" fmla="*/ 31 h 230"/>
                <a:gd name="T64" fmla="*/ 64 w 325"/>
                <a:gd name="T65" fmla="*/ 45 h 230"/>
                <a:gd name="T66" fmla="*/ 68 w 325"/>
                <a:gd name="T67" fmla="*/ 58 h 230"/>
                <a:gd name="T68" fmla="*/ 74 w 325"/>
                <a:gd name="T69" fmla="*/ 71 h 230"/>
                <a:gd name="T70" fmla="*/ 81 w 325"/>
                <a:gd name="T71" fmla="*/ 82 h 230"/>
                <a:gd name="T72" fmla="*/ 89 w 325"/>
                <a:gd name="T73" fmla="*/ 93 h 230"/>
                <a:gd name="T74" fmla="*/ 97 w 325"/>
                <a:gd name="T75" fmla="*/ 103 h 230"/>
                <a:gd name="T76" fmla="*/ 108 w 325"/>
                <a:gd name="T77" fmla="*/ 111 h 230"/>
                <a:gd name="T78" fmla="*/ 108 w 325"/>
                <a:gd name="T79" fmla="*/ 136 h 230"/>
                <a:gd name="T80" fmla="*/ 38 w 325"/>
                <a:gd name="T81" fmla="*/ 155 h 230"/>
                <a:gd name="T82" fmla="*/ 31 w 325"/>
                <a:gd name="T83" fmla="*/ 158 h 230"/>
                <a:gd name="T84" fmla="*/ 23 w 325"/>
                <a:gd name="T85" fmla="*/ 163 h 230"/>
                <a:gd name="T86" fmla="*/ 17 w 325"/>
                <a:gd name="T87" fmla="*/ 168 h 230"/>
                <a:gd name="T88" fmla="*/ 11 w 325"/>
                <a:gd name="T89" fmla="*/ 175 h 230"/>
                <a:gd name="T90" fmla="*/ 6 w 325"/>
                <a:gd name="T91" fmla="*/ 181 h 230"/>
                <a:gd name="T92" fmla="*/ 4 w 325"/>
                <a:gd name="T93" fmla="*/ 189 h 230"/>
                <a:gd name="T94" fmla="*/ 1 w 325"/>
                <a:gd name="T95" fmla="*/ 198 h 230"/>
                <a:gd name="T96" fmla="*/ 0 w 325"/>
                <a:gd name="T97" fmla="*/ 206 h 230"/>
                <a:gd name="T98" fmla="*/ 0 w 325"/>
                <a:gd name="T99" fmla="*/ 230 h 230"/>
                <a:gd name="T100" fmla="*/ 325 w 325"/>
                <a:gd name="T101" fmla="*/ 230 h 230"/>
                <a:gd name="T102" fmla="*/ 325 w 325"/>
                <a:gd name="T103" fmla="*/ 206 h 230"/>
                <a:gd name="T104" fmla="*/ 324 w 325"/>
                <a:gd name="T105" fmla="*/ 198 h 230"/>
                <a:gd name="T106" fmla="*/ 322 w 325"/>
                <a:gd name="T107" fmla="*/ 189 h 230"/>
                <a:gd name="T108" fmla="*/ 318 w 325"/>
                <a:gd name="T109" fmla="*/ 181 h 230"/>
                <a:gd name="T110" fmla="*/ 315 w 325"/>
                <a:gd name="T111" fmla="*/ 175 h 230"/>
                <a:gd name="T112" fmla="*/ 309 w 325"/>
                <a:gd name="T113" fmla="*/ 168 h 230"/>
                <a:gd name="T114" fmla="*/ 303 w 325"/>
                <a:gd name="T115" fmla="*/ 162 h 230"/>
                <a:gd name="T116" fmla="*/ 297 w 325"/>
                <a:gd name="T117" fmla="*/ 158 h 230"/>
                <a:gd name="T118" fmla="*/ 289 w 325"/>
                <a:gd name="T119" fmla="*/ 15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289" y="155"/>
                  </a:moveTo>
                  <a:lnTo>
                    <a:pt x="217" y="136"/>
                  </a:lnTo>
                  <a:lnTo>
                    <a:pt x="217" y="112"/>
                  </a:lnTo>
                  <a:lnTo>
                    <a:pt x="227" y="104"/>
                  </a:lnTo>
                  <a:lnTo>
                    <a:pt x="236" y="95"/>
                  </a:lnTo>
                  <a:lnTo>
                    <a:pt x="245" y="85"/>
                  </a:lnTo>
                  <a:lnTo>
                    <a:pt x="252" y="73"/>
                  </a:lnTo>
                  <a:lnTo>
                    <a:pt x="258" y="62"/>
                  </a:lnTo>
                  <a:lnTo>
                    <a:pt x="262" y="48"/>
                  </a:lnTo>
                  <a:lnTo>
                    <a:pt x="266" y="35"/>
                  </a:lnTo>
                  <a:lnTo>
                    <a:pt x="267" y="21"/>
                  </a:lnTo>
                  <a:lnTo>
                    <a:pt x="255" y="22"/>
                  </a:lnTo>
                  <a:lnTo>
                    <a:pt x="243" y="23"/>
                  </a:lnTo>
                  <a:lnTo>
                    <a:pt x="234" y="22"/>
                  </a:lnTo>
                  <a:lnTo>
                    <a:pt x="225" y="22"/>
                  </a:lnTo>
                  <a:lnTo>
                    <a:pt x="211" y="18"/>
                  </a:lnTo>
                  <a:lnTo>
                    <a:pt x="198" y="14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4" y="8"/>
                  </a:lnTo>
                  <a:lnTo>
                    <a:pt x="157" y="10"/>
                  </a:lnTo>
                  <a:lnTo>
                    <a:pt x="149" y="13"/>
                  </a:lnTo>
                  <a:lnTo>
                    <a:pt x="133" y="15"/>
                  </a:lnTo>
                  <a:lnTo>
                    <a:pt x="118" y="17"/>
                  </a:lnTo>
                  <a:lnTo>
                    <a:pt x="103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2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4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7" y="103"/>
                  </a:lnTo>
                  <a:lnTo>
                    <a:pt x="108" y="111"/>
                  </a:lnTo>
                  <a:lnTo>
                    <a:pt x="108" y="136"/>
                  </a:lnTo>
                  <a:lnTo>
                    <a:pt x="38" y="155"/>
                  </a:lnTo>
                  <a:lnTo>
                    <a:pt x="31" y="158"/>
                  </a:lnTo>
                  <a:lnTo>
                    <a:pt x="23" y="163"/>
                  </a:lnTo>
                  <a:lnTo>
                    <a:pt x="17" y="168"/>
                  </a:lnTo>
                  <a:lnTo>
                    <a:pt x="11" y="175"/>
                  </a:lnTo>
                  <a:lnTo>
                    <a:pt x="6" y="181"/>
                  </a:lnTo>
                  <a:lnTo>
                    <a:pt x="4" y="189"/>
                  </a:lnTo>
                  <a:lnTo>
                    <a:pt x="1" y="198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lnTo>
                    <a:pt x="324" y="198"/>
                  </a:lnTo>
                  <a:lnTo>
                    <a:pt x="322" y="189"/>
                  </a:lnTo>
                  <a:lnTo>
                    <a:pt x="318" y="181"/>
                  </a:lnTo>
                  <a:lnTo>
                    <a:pt x="315" y="175"/>
                  </a:lnTo>
                  <a:lnTo>
                    <a:pt x="309" y="168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454">
              <a:extLst>
                <a:ext uri="{FF2B5EF4-FFF2-40B4-BE49-F238E27FC236}">
                  <a16:creationId xmlns:a16="http://schemas.microsoft.com/office/drawing/2014/main" id="{C7660E10-1967-4E4B-BC5E-33443C2F7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2725" y="5494338"/>
              <a:ext cx="39687" cy="39688"/>
            </a:xfrm>
            <a:custGeom>
              <a:avLst/>
              <a:gdLst>
                <a:gd name="T0" fmla="*/ 96 w 100"/>
                <a:gd name="T1" fmla="*/ 96 h 100"/>
                <a:gd name="T2" fmla="*/ 99 w 100"/>
                <a:gd name="T3" fmla="*/ 92 h 100"/>
                <a:gd name="T4" fmla="*/ 100 w 100"/>
                <a:gd name="T5" fmla="*/ 87 h 100"/>
                <a:gd name="T6" fmla="*/ 99 w 100"/>
                <a:gd name="T7" fmla="*/ 83 h 100"/>
                <a:gd name="T8" fmla="*/ 96 w 100"/>
                <a:gd name="T9" fmla="*/ 80 h 100"/>
                <a:gd name="T10" fmla="*/ 20 w 100"/>
                <a:gd name="T11" fmla="*/ 4 h 100"/>
                <a:gd name="T12" fmla="*/ 17 w 100"/>
                <a:gd name="T13" fmla="*/ 1 h 100"/>
                <a:gd name="T14" fmla="*/ 11 w 100"/>
                <a:gd name="T15" fmla="*/ 0 h 100"/>
                <a:gd name="T16" fmla="*/ 8 w 100"/>
                <a:gd name="T17" fmla="*/ 1 h 100"/>
                <a:gd name="T18" fmla="*/ 4 w 100"/>
                <a:gd name="T19" fmla="*/ 4 h 100"/>
                <a:gd name="T20" fmla="*/ 1 w 100"/>
                <a:gd name="T21" fmla="*/ 8 h 100"/>
                <a:gd name="T22" fmla="*/ 0 w 100"/>
                <a:gd name="T23" fmla="*/ 11 h 100"/>
                <a:gd name="T24" fmla="*/ 1 w 100"/>
                <a:gd name="T25" fmla="*/ 17 h 100"/>
                <a:gd name="T26" fmla="*/ 4 w 100"/>
                <a:gd name="T27" fmla="*/ 20 h 100"/>
                <a:gd name="T28" fmla="*/ 79 w 100"/>
                <a:gd name="T29" fmla="*/ 96 h 100"/>
                <a:gd name="T30" fmla="*/ 83 w 100"/>
                <a:gd name="T31" fmla="*/ 99 h 100"/>
                <a:gd name="T32" fmla="*/ 87 w 100"/>
                <a:gd name="T33" fmla="*/ 100 h 100"/>
                <a:gd name="T34" fmla="*/ 92 w 100"/>
                <a:gd name="T35" fmla="*/ 99 h 100"/>
                <a:gd name="T36" fmla="*/ 96 w 100"/>
                <a:gd name="T37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00">
                  <a:moveTo>
                    <a:pt x="96" y="96"/>
                  </a:moveTo>
                  <a:lnTo>
                    <a:pt x="99" y="92"/>
                  </a:lnTo>
                  <a:lnTo>
                    <a:pt x="100" y="87"/>
                  </a:lnTo>
                  <a:lnTo>
                    <a:pt x="99" y="83"/>
                  </a:lnTo>
                  <a:lnTo>
                    <a:pt x="96" y="80"/>
                  </a:lnTo>
                  <a:lnTo>
                    <a:pt x="20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0"/>
                  </a:lnTo>
                  <a:lnTo>
                    <a:pt x="79" y="96"/>
                  </a:lnTo>
                  <a:lnTo>
                    <a:pt x="83" y="99"/>
                  </a:lnTo>
                  <a:lnTo>
                    <a:pt x="87" y="100"/>
                  </a:lnTo>
                  <a:lnTo>
                    <a:pt x="92" y="99"/>
                  </a:lnTo>
                  <a:lnTo>
                    <a:pt x="96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3455">
              <a:extLst>
                <a:ext uri="{FF2B5EF4-FFF2-40B4-BE49-F238E27FC236}">
                  <a16:creationId xmlns:a16="http://schemas.microsoft.com/office/drawing/2014/main" id="{B8E6769C-678D-4621-B377-7F03A8DB0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6238" y="5494338"/>
              <a:ext cx="38100" cy="39688"/>
            </a:xfrm>
            <a:custGeom>
              <a:avLst/>
              <a:gdLst>
                <a:gd name="T0" fmla="*/ 78 w 98"/>
                <a:gd name="T1" fmla="*/ 4 h 100"/>
                <a:gd name="T2" fmla="*/ 2 w 98"/>
                <a:gd name="T3" fmla="*/ 80 h 100"/>
                <a:gd name="T4" fmla="*/ 0 w 98"/>
                <a:gd name="T5" fmla="*/ 83 h 100"/>
                <a:gd name="T6" fmla="*/ 0 w 98"/>
                <a:gd name="T7" fmla="*/ 87 h 100"/>
                <a:gd name="T8" fmla="*/ 0 w 98"/>
                <a:gd name="T9" fmla="*/ 92 h 100"/>
                <a:gd name="T10" fmla="*/ 2 w 98"/>
                <a:gd name="T11" fmla="*/ 96 h 100"/>
                <a:gd name="T12" fmla="*/ 7 w 98"/>
                <a:gd name="T13" fmla="*/ 99 h 100"/>
                <a:gd name="T14" fmla="*/ 11 w 98"/>
                <a:gd name="T15" fmla="*/ 100 h 100"/>
                <a:gd name="T16" fmla="*/ 16 w 98"/>
                <a:gd name="T17" fmla="*/ 99 h 100"/>
                <a:gd name="T18" fmla="*/ 20 w 98"/>
                <a:gd name="T19" fmla="*/ 96 h 100"/>
                <a:gd name="T20" fmla="*/ 96 w 98"/>
                <a:gd name="T21" fmla="*/ 20 h 100"/>
                <a:gd name="T22" fmla="*/ 98 w 98"/>
                <a:gd name="T23" fmla="*/ 17 h 100"/>
                <a:gd name="T24" fmla="*/ 98 w 98"/>
                <a:gd name="T25" fmla="*/ 11 h 100"/>
                <a:gd name="T26" fmla="*/ 98 w 98"/>
                <a:gd name="T27" fmla="*/ 8 h 100"/>
                <a:gd name="T28" fmla="*/ 96 w 98"/>
                <a:gd name="T29" fmla="*/ 4 h 100"/>
                <a:gd name="T30" fmla="*/ 92 w 98"/>
                <a:gd name="T31" fmla="*/ 1 h 100"/>
                <a:gd name="T32" fmla="*/ 87 w 98"/>
                <a:gd name="T33" fmla="*/ 0 h 100"/>
                <a:gd name="T34" fmla="*/ 83 w 98"/>
                <a:gd name="T35" fmla="*/ 1 h 100"/>
                <a:gd name="T36" fmla="*/ 78 w 98"/>
                <a:gd name="T37" fmla="*/ 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00">
                  <a:moveTo>
                    <a:pt x="78" y="4"/>
                  </a:moveTo>
                  <a:lnTo>
                    <a:pt x="2" y="80"/>
                  </a:lnTo>
                  <a:lnTo>
                    <a:pt x="0" y="83"/>
                  </a:lnTo>
                  <a:lnTo>
                    <a:pt x="0" y="87"/>
                  </a:lnTo>
                  <a:lnTo>
                    <a:pt x="0" y="92"/>
                  </a:lnTo>
                  <a:lnTo>
                    <a:pt x="2" y="96"/>
                  </a:lnTo>
                  <a:lnTo>
                    <a:pt x="7" y="99"/>
                  </a:lnTo>
                  <a:lnTo>
                    <a:pt x="11" y="100"/>
                  </a:lnTo>
                  <a:lnTo>
                    <a:pt x="16" y="99"/>
                  </a:lnTo>
                  <a:lnTo>
                    <a:pt x="20" y="96"/>
                  </a:lnTo>
                  <a:lnTo>
                    <a:pt x="96" y="20"/>
                  </a:lnTo>
                  <a:lnTo>
                    <a:pt x="98" y="17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4"/>
                  </a:lnTo>
                  <a:lnTo>
                    <a:pt x="92" y="1"/>
                  </a:lnTo>
                  <a:lnTo>
                    <a:pt x="87" y="0"/>
                  </a:lnTo>
                  <a:lnTo>
                    <a:pt x="83" y="1"/>
                  </a:lnTo>
                  <a:lnTo>
                    <a:pt x="7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7CE6C40-3F0D-8945-AF22-3B84C48790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t="21266" r="22447" b="26463"/>
          <a:stretch/>
        </p:blipFill>
        <p:spPr>
          <a:xfrm>
            <a:off x="4734099" y="2100827"/>
            <a:ext cx="648000" cy="63023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57E05F9-860E-0B49-9FDF-565ACF6D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rgbClr val="1D9A78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2" b="97768" l="2935" r="97174">
                        <a14:foregroundMark x1="9565" y1="48772" x2="1630" y2="41741"/>
                        <a14:foregroundMark x1="1630" y1="41741" x2="652" y2="22433"/>
                        <a14:foregroundMark x1="652" y1="22433" x2="2935" y2="13728"/>
                        <a14:foregroundMark x1="2935" y1="13728" x2="4239" y2="11719"/>
                        <a14:foregroundMark x1="4022" y1="9710" x2="14130" y2="2121"/>
                        <a14:foregroundMark x1="10000" y1="48884" x2="16304" y2="55357"/>
                        <a14:foregroundMark x1="16304" y1="55357" x2="26413" y2="60714"/>
                        <a14:foregroundMark x1="13261" y1="47321" x2="21413" y2="47768"/>
                        <a14:foregroundMark x1="21413" y1="47768" x2="39565" y2="45313"/>
                        <a14:foregroundMark x1="39565" y1="45313" x2="47609" y2="42299"/>
                        <a14:foregroundMark x1="47609" y1="42299" x2="48370" y2="41295"/>
                        <a14:foregroundMark x1="27391" y1="63393" x2="50217" y2="36942"/>
                        <a14:foregroundMark x1="40761" y1="3013" x2="48804" y2="8705"/>
                        <a14:foregroundMark x1="48804" y1="8705" x2="52174" y2="17522"/>
                        <a14:foregroundMark x1="52174" y1="17522" x2="51196" y2="36607"/>
                        <a14:foregroundMark x1="51196" y1="36607" x2="50652" y2="37165"/>
                        <a14:foregroundMark x1="26413" y1="65402" x2="27065" y2="84040"/>
                        <a14:foregroundMark x1="27065" y1="84040" x2="30978" y2="91964"/>
                        <a14:foregroundMark x1="30978" y1="91964" x2="32174" y2="92857"/>
                        <a14:foregroundMark x1="34239" y1="97321" x2="43913" y2="97879"/>
                        <a14:foregroundMark x1="43913" y1="97879" x2="50543" y2="92299"/>
                        <a14:foregroundMark x1="50543" y1="92299" x2="55326" y2="84263"/>
                        <a14:foregroundMark x1="55326" y1="84263" x2="54674" y2="59263"/>
                        <a14:foregroundMark x1="54022" y1="59710" x2="56196" y2="50000"/>
                        <a14:foregroundMark x1="56196" y1="50000" x2="64348" y2="44196"/>
                        <a14:foregroundMark x1="64348" y1="44196" x2="72717" y2="42634"/>
                        <a14:foregroundMark x1="72717" y1="42634" x2="80217" y2="46429"/>
                        <a14:foregroundMark x1="80217" y1="46429" x2="83370" y2="74330"/>
                        <a14:foregroundMark x1="83370" y1="74330" x2="82500" y2="77567"/>
                        <a14:foregroundMark x1="92826" y1="66741" x2="96304" y2="75000"/>
                        <a14:foregroundMark x1="96304" y1="75000" x2="94130" y2="84487"/>
                        <a14:foregroundMark x1="94130" y1="84487" x2="91522" y2="86607"/>
                        <a14:foregroundMark x1="97391" y1="75000" x2="95109" y2="83929"/>
                        <a14:foregroundMark x1="95109" y1="83929" x2="87391" y2="88504"/>
                        <a14:foregroundMark x1="87391" y1="88504" x2="79022" y2="87388"/>
                        <a14:foregroundMark x1="79022" y1="87388" x2="72174" y2="82701"/>
                        <a14:foregroundMark x1="72174" y1="82701" x2="71087" y2="72433"/>
                        <a14:foregroundMark x1="71087" y1="72433" x2="74239" y2="64397"/>
                        <a14:foregroundMark x1="74239" y1="64397" x2="82283" y2="61272"/>
                        <a14:foregroundMark x1="82283" y1="61272" x2="81739" y2="60714"/>
                        <a14:foregroundMark x1="85761" y1="61049" x2="93043" y2="64844"/>
                        <a14:foregroundMark x1="93043" y1="64844" x2="97065" y2="72545"/>
                        <a14:foregroundMark x1="97065" y1="72545" x2="97174" y2="80915"/>
                        <a14:foregroundMark x1="39130" y1="2455" x2="43804" y2="3013"/>
                        <a14:foregroundMark x1="42283" y1="2902" x2="38587" y2="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02" y="4737830"/>
            <a:ext cx="568837" cy="553998"/>
          </a:xfrm>
          <a:prstGeom prst="rect">
            <a:avLst/>
          </a:prstGeom>
        </p:spPr>
      </p:pic>
      <p:pic>
        <p:nvPicPr>
          <p:cNvPr id="1026" name="Picture 2" descr="Российское движение детей и молодёжи «Движение Первых», ГБОУ Школа № 935,  Москва">
            <a:extLst>
              <a:ext uri="{FF2B5EF4-FFF2-40B4-BE49-F238E27FC236}">
                <a16:creationId xmlns:a16="http://schemas.microsoft.com/office/drawing/2014/main" id="{60A4B625-CC14-2D4C-850A-71B3C9779F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996" b="92015" l="9948" r="89529">
                        <a14:foregroundMark x1="51309" y1="39924" x2="50262" y2="61597"/>
                        <a14:foregroundMark x1="57068" y1="36882" x2="64921" y2="31939"/>
                        <a14:foregroundMark x1="63874" y1="30038" x2="63874" y2="30038"/>
                        <a14:foregroundMark x1="66492" y1="28517" x2="69634" y2="26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91"/>
          <a:stretch/>
        </p:blipFill>
        <p:spPr bwMode="auto">
          <a:xfrm>
            <a:off x="9822293" y="2062832"/>
            <a:ext cx="793774" cy="82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77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6" y="275512"/>
            <a:ext cx="3349542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медицинского класса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770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Специализированный медицинский класс</a:t>
            </a:r>
          </a:p>
        </p:txBody>
      </p:sp>
      <p:sp>
        <p:nvSpPr>
          <p:cNvPr id="4" name="Trapezoid 104">
            <a:extLst>
              <a:ext uri="{FF2B5EF4-FFF2-40B4-BE49-F238E27FC236}">
                <a16:creationId xmlns:a16="http://schemas.microsoft.com/office/drawing/2014/main" id="{030C6F1F-39FF-72C4-84DE-DD8376B4C713}"/>
              </a:ext>
            </a:extLst>
          </p:cNvPr>
          <p:cNvSpPr/>
          <p:nvPr/>
        </p:nvSpPr>
        <p:spPr>
          <a:xfrm>
            <a:off x="1008227" y="4975234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Top Corners Rounded 39">
            <a:extLst>
              <a:ext uri="{FF2B5EF4-FFF2-40B4-BE49-F238E27FC236}">
                <a16:creationId xmlns:a16="http://schemas.microsoft.com/office/drawing/2014/main" id="{2FECBB3B-87D7-78CA-CEC5-5171BDA2A232}"/>
              </a:ext>
            </a:extLst>
          </p:cNvPr>
          <p:cNvSpPr/>
          <p:nvPr/>
        </p:nvSpPr>
        <p:spPr>
          <a:xfrm flipV="1">
            <a:off x="1158177" y="4975234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52">
            <a:extLst>
              <a:ext uri="{FF2B5EF4-FFF2-40B4-BE49-F238E27FC236}">
                <a16:creationId xmlns:a16="http://schemas.microsoft.com/office/drawing/2014/main" id="{00FD630A-BD75-9CAD-2159-F5C0EA8CB606}"/>
              </a:ext>
            </a:extLst>
          </p:cNvPr>
          <p:cNvSpPr/>
          <p:nvPr/>
        </p:nvSpPr>
        <p:spPr>
          <a:xfrm>
            <a:off x="1331722" y="5148779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1284B4B-66E7-A87C-26A6-7E54EA50F6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1D9A78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2" b="97768" l="2935" r="97174">
                        <a14:foregroundMark x1="9565" y1="48772" x2="1630" y2="41741"/>
                        <a14:foregroundMark x1="1630" y1="41741" x2="652" y2="22433"/>
                        <a14:foregroundMark x1="652" y1="22433" x2="2935" y2="13728"/>
                        <a14:foregroundMark x1="2935" y1="13728" x2="4239" y2="11719"/>
                        <a14:foregroundMark x1="4022" y1="9710" x2="14130" y2="2121"/>
                        <a14:foregroundMark x1="10000" y1="48884" x2="16304" y2="55357"/>
                        <a14:foregroundMark x1="16304" y1="55357" x2="26413" y2="60714"/>
                        <a14:foregroundMark x1="13261" y1="47321" x2="21413" y2="47768"/>
                        <a14:foregroundMark x1="21413" y1="47768" x2="39565" y2="45313"/>
                        <a14:foregroundMark x1="39565" y1="45313" x2="47609" y2="42299"/>
                        <a14:foregroundMark x1="47609" y1="42299" x2="48370" y2="41295"/>
                        <a14:foregroundMark x1="27391" y1="63393" x2="50217" y2="36942"/>
                        <a14:foregroundMark x1="40761" y1="3013" x2="48804" y2="8705"/>
                        <a14:foregroundMark x1="48804" y1="8705" x2="52174" y2="17522"/>
                        <a14:foregroundMark x1="52174" y1="17522" x2="51196" y2="36607"/>
                        <a14:foregroundMark x1="51196" y1="36607" x2="50652" y2="37165"/>
                        <a14:foregroundMark x1="26413" y1="65402" x2="27065" y2="84040"/>
                        <a14:foregroundMark x1="27065" y1="84040" x2="30978" y2="91964"/>
                        <a14:foregroundMark x1="30978" y1="91964" x2="32174" y2="92857"/>
                        <a14:foregroundMark x1="34239" y1="97321" x2="43913" y2="97879"/>
                        <a14:foregroundMark x1="43913" y1="97879" x2="50543" y2="92299"/>
                        <a14:foregroundMark x1="50543" y1="92299" x2="55326" y2="84263"/>
                        <a14:foregroundMark x1="55326" y1="84263" x2="54674" y2="59263"/>
                        <a14:foregroundMark x1="54022" y1="59710" x2="56196" y2="50000"/>
                        <a14:foregroundMark x1="56196" y1="50000" x2="64348" y2="44196"/>
                        <a14:foregroundMark x1="64348" y1="44196" x2="72717" y2="42634"/>
                        <a14:foregroundMark x1="72717" y1="42634" x2="80217" y2="46429"/>
                        <a14:foregroundMark x1="80217" y1="46429" x2="83370" y2="74330"/>
                        <a14:foregroundMark x1="83370" y1="74330" x2="82500" y2="77567"/>
                        <a14:foregroundMark x1="92826" y1="66741" x2="96304" y2="75000"/>
                        <a14:foregroundMark x1="96304" y1="75000" x2="94130" y2="84487"/>
                        <a14:foregroundMark x1="94130" y1="84487" x2="91522" y2="86607"/>
                        <a14:foregroundMark x1="97391" y1="75000" x2="95109" y2="83929"/>
                        <a14:foregroundMark x1="95109" y1="83929" x2="87391" y2="88504"/>
                        <a14:foregroundMark x1="87391" y1="88504" x2="79022" y2="87388"/>
                        <a14:foregroundMark x1="79022" y1="87388" x2="72174" y2="82701"/>
                        <a14:foregroundMark x1="72174" y1="82701" x2="71087" y2="72433"/>
                        <a14:foregroundMark x1="71087" y1="72433" x2="74239" y2="64397"/>
                        <a14:foregroundMark x1="74239" y1="64397" x2="82283" y2="61272"/>
                        <a14:foregroundMark x1="82283" y1="61272" x2="81739" y2="60714"/>
                        <a14:foregroundMark x1="85761" y1="61049" x2="93043" y2="64844"/>
                        <a14:foregroundMark x1="93043" y1="64844" x2="97065" y2="72545"/>
                        <a14:foregroundMark x1="97065" y1="72545" x2="97174" y2="80915"/>
                        <a14:foregroundMark x1="39130" y1="2455" x2="43804" y2="3013"/>
                        <a14:foregroundMark x1="42283" y1="2902" x2="38587" y2="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663" y="5328141"/>
            <a:ext cx="568837" cy="553998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B834236-7157-BE88-371A-5B04FCBC0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970618"/>
              </p:ext>
            </p:extLst>
          </p:nvPr>
        </p:nvGraphicFramePr>
        <p:xfrm>
          <a:off x="3531772" y="368112"/>
          <a:ext cx="8496102" cy="586863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834304">
                  <a:extLst>
                    <a:ext uri="{9D8B030D-6E8A-4147-A177-3AD203B41FA5}">
                      <a16:colId xmlns:a16="http://schemas.microsoft.com/office/drawing/2014/main" val="3076788915"/>
                    </a:ext>
                  </a:extLst>
                </a:gridCol>
                <a:gridCol w="4328932">
                  <a:extLst>
                    <a:ext uri="{9D8B030D-6E8A-4147-A177-3AD203B41FA5}">
                      <a16:colId xmlns:a16="http://schemas.microsoft.com/office/drawing/2014/main" val="2505176679"/>
                    </a:ext>
                  </a:extLst>
                </a:gridCol>
                <a:gridCol w="648182">
                  <a:extLst>
                    <a:ext uri="{9D8B030D-6E8A-4147-A177-3AD203B41FA5}">
                      <a16:colId xmlns:a16="http://schemas.microsoft.com/office/drawing/2014/main" val="3710254130"/>
                    </a:ext>
                  </a:extLst>
                </a:gridCol>
                <a:gridCol w="684684">
                  <a:extLst>
                    <a:ext uri="{9D8B030D-6E8A-4147-A177-3AD203B41FA5}">
                      <a16:colId xmlns:a16="http://schemas.microsoft.com/office/drawing/2014/main" val="1831956790"/>
                    </a:ext>
                  </a:extLst>
                </a:gridCol>
              </a:tblGrid>
              <a:tr h="2170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b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12467887"/>
                  </a:ext>
                </a:extLst>
              </a:tr>
              <a:tr h="2170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10б класс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11б класс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37479"/>
                  </a:ext>
                </a:extLst>
              </a:tr>
              <a:tr h="11190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1. Обязательная часть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51918230"/>
                  </a:ext>
                </a:extLst>
              </a:tr>
              <a:tr h="11190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Русский язык и литература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Русский язык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510633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 dirty="0">
                          <a:effectLst/>
                        </a:rPr>
                        <a:t>Литература</a:t>
                      </a:r>
                      <a:endParaRPr lang="ru-RU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787429"/>
                  </a:ext>
                </a:extLst>
              </a:tr>
              <a:tr h="1198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Иностранные языки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Иностранный язык (английский)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0925611"/>
                  </a:ext>
                </a:extLst>
              </a:tr>
              <a:tr h="119894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Общественные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История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023138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Обществознание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828572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География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8992898"/>
                  </a:ext>
                </a:extLst>
              </a:tr>
              <a:tr h="119894">
                <a:tc rowSpan="4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Математика и информатика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Алгебра и начала математического анализа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445390"/>
                  </a:ext>
                </a:extLst>
              </a:tr>
              <a:tr h="1198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Геометрия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1,52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097128"/>
                  </a:ext>
                </a:extLst>
              </a:tr>
              <a:tr h="1198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Вероятность и статистика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58210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Информатика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617030"/>
                  </a:ext>
                </a:extLst>
              </a:tr>
              <a:tr h="111901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Естественные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Химия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794801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Физика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960845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Биология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31307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Основы безопасности и защиты Родины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Основы безопасности и защиты Родины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383235"/>
                  </a:ext>
                </a:extLst>
              </a:tr>
              <a:tr h="1198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Физическая культура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Физическая культура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959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824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6" y="275512"/>
            <a:ext cx="3349542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медицинского класса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770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Специализированный медицинский класс</a:t>
            </a:r>
          </a:p>
        </p:txBody>
      </p:sp>
      <p:sp>
        <p:nvSpPr>
          <p:cNvPr id="4" name="Trapezoid 104">
            <a:extLst>
              <a:ext uri="{FF2B5EF4-FFF2-40B4-BE49-F238E27FC236}">
                <a16:creationId xmlns:a16="http://schemas.microsoft.com/office/drawing/2014/main" id="{030C6F1F-39FF-72C4-84DE-DD8376B4C713}"/>
              </a:ext>
            </a:extLst>
          </p:cNvPr>
          <p:cNvSpPr/>
          <p:nvPr/>
        </p:nvSpPr>
        <p:spPr>
          <a:xfrm>
            <a:off x="1008227" y="4975234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Top Corners Rounded 39">
            <a:extLst>
              <a:ext uri="{FF2B5EF4-FFF2-40B4-BE49-F238E27FC236}">
                <a16:creationId xmlns:a16="http://schemas.microsoft.com/office/drawing/2014/main" id="{2FECBB3B-87D7-78CA-CEC5-5171BDA2A232}"/>
              </a:ext>
            </a:extLst>
          </p:cNvPr>
          <p:cNvSpPr/>
          <p:nvPr/>
        </p:nvSpPr>
        <p:spPr>
          <a:xfrm flipV="1">
            <a:off x="1158177" y="4975234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52">
            <a:extLst>
              <a:ext uri="{FF2B5EF4-FFF2-40B4-BE49-F238E27FC236}">
                <a16:creationId xmlns:a16="http://schemas.microsoft.com/office/drawing/2014/main" id="{00FD630A-BD75-9CAD-2159-F5C0EA8CB606}"/>
              </a:ext>
            </a:extLst>
          </p:cNvPr>
          <p:cNvSpPr/>
          <p:nvPr/>
        </p:nvSpPr>
        <p:spPr>
          <a:xfrm>
            <a:off x="1331722" y="5148779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1284B4B-66E7-A87C-26A6-7E54EA50F6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1D9A78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2" b="97768" l="2935" r="97174">
                        <a14:foregroundMark x1="9565" y1="48772" x2="1630" y2="41741"/>
                        <a14:foregroundMark x1="1630" y1="41741" x2="652" y2="22433"/>
                        <a14:foregroundMark x1="652" y1="22433" x2="2935" y2="13728"/>
                        <a14:foregroundMark x1="2935" y1="13728" x2="4239" y2="11719"/>
                        <a14:foregroundMark x1="4022" y1="9710" x2="14130" y2="2121"/>
                        <a14:foregroundMark x1="10000" y1="48884" x2="16304" y2="55357"/>
                        <a14:foregroundMark x1="16304" y1="55357" x2="26413" y2="60714"/>
                        <a14:foregroundMark x1="13261" y1="47321" x2="21413" y2="47768"/>
                        <a14:foregroundMark x1="21413" y1="47768" x2="39565" y2="45313"/>
                        <a14:foregroundMark x1="39565" y1="45313" x2="47609" y2="42299"/>
                        <a14:foregroundMark x1="47609" y1="42299" x2="48370" y2="41295"/>
                        <a14:foregroundMark x1="27391" y1="63393" x2="50217" y2="36942"/>
                        <a14:foregroundMark x1="40761" y1="3013" x2="48804" y2="8705"/>
                        <a14:foregroundMark x1="48804" y1="8705" x2="52174" y2="17522"/>
                        <a14:foregroundMark x1="52174" y1="17522" x2="51196" y2="36607"/>
                        <a14:foregroundMark x1="51196" y1="36607" x2="50652" y2="37165"/>
                        <a14:foregroundMark x1="26413" y1="65402" x2="27065" y2="84040"/>
                        <a14:foregroundMark x1="27065" y1="84040" x2="30978" y2="91964"/>
                        <a14:foregroundMark x1="30978" y1="91964" x2="32174" y2="92857"/>
                        <a14:foregroundMark x1="34239" y1="97321" x2="43913" y2="97879"/>
                        <a14:foregroundMark x1="43913" y1="97879" x2="50543" y2="92299"/>
                        <a14:foregroundMark x1="50543" y1="92299" x2="55326" y2="84263"/>
                        <a14:foregroundMark x1="55326" y1="84263" x2="54674" y2="59263"/>
                        <a14:foregroundMark x1="54022" y1="59710" x2="56196" y2="50000"/>
                        <a14:foregroundMark x1="56196" y1="50000" x2="64348" y2="44196"/>
                        <a14:foregroundMark x1="64348" y1="44196" x2="72717" y2="42634"/>
                        <a14:foregroundMark x1="72717" y1="42634" x2="80217" y2="46429"/>
                        <a14:foregroundMark x1="80217" y1="46429" x2="83370" y2="74330"/>
                        <a14:foregroundMark x1="83370" y1="74330" x2="82500" y2="77567"/>
                        <a14:foregroundMark x1="92826" y1="66741" x2="96304" y2="75000"/>
                        <a14:foregroundMark x1="96304" y1="75000" x2="94130" y2="84487"/>
                        <a14:foregroundMark x1="94130" y1="84487" x2="91522" y2="86607"/>
                        <a14:foregroundMark x1="97391" y1="75000" x2="95109" y2="83929"/>
                        <a14:foregroundMark x1="95109" y1="83929" x2="87391" y2="88504"/>
                        <a14:foregroundMark x1="87391" y1="88504" x2="79022" y2="87388"/>
                        <a14:foregroundMark x1="79022" y1="87388" x2="72174" y2="82701"/>
                        <a14:foregroundMark x1="72174" y1="82701" x2="71087" y2="72433"/>
                        <a14:foregroundMark x1="71087" y1="72433" x2="74239" y2="64397"/>
                        <a14:foregroundMark x1="74239" y1="64397" x2="82283" y2="61272"/>
                        <a14:foregroundMark x1="82283" y1="61272" x2="81739" y2="60714"/>
                        <a14:foregroundMark x1="85761" y1="61049" x2="93043" y2="64844"/>
                        <a14:foregroundMark x1="93043" y1="64844" x2="97065" y2="72545"/>
                        <a14:foregroundMark x1="97065" y1="72545" x2="97174" y2="80915"/>
                        <a14:foregroundMark x1="39130" y1="2455" x2="43804" y2="3013"/>
                        <a14:foregroundMark x1="42283" y1="2902" x2="38587" y2="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663" y="5328141"/>
            <a:ext cx="568837" cy="553998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B834236-7157-BE88-371A-5B04FCBC0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745555"/>
              </p:ext>
            </p:extLst>
          </p:nvPr>
        </p:nvGraphicFramePr>
        <p:xfrm>
          <a:off x="3531772" y="368112"/>
          <a:ext cx="8496102" cy="612496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834304">
                  <a:extLst>
                    <a:ext uri="{9D8B030D-6E8A-4147-A177-3AD203B41FA5}">
                      <a16:colId xmlns:a16="http://schemas.microsoft.com/office/drawing/2014/main" val="3076788915"/>
                    </a:ext>
                  </a:extLst>
                </a:gridCol>
                <a:gridCol w="4328932">
                  <a:extLst>
                    <a:ext uri="{9D8B030D-6E8A-4147-A177-3AD203B41FA5}">
                      <a16:colId xmlns:a16="http://schemas.microsoft.com/office/drawing/2014/main" val="2505176679"/>
                    </a:ext>
                  </a:extLst>
                </a:gridCol>
                <a:gridCol w="648182">
                  <a:extLst>
                    <a:ext uri="{9D8B030D-6E8A-4147-A177-3AD203B41FA5}">
                      <a16:colId xmlns:a16="http://schemas.microsoft.com/office/drawing/2014/main" val="3710254130"/>
                    </a:ext>
                  </a:extLst>
                </a:gridCol>
                <a:gridCol w="684684">
                  <a:extLst>
                    <a:ext uri="{9D8B030D-6E8A-4147-A177-3AD203B41FA5}">
                      <a16:colId xmlns:a16="http://schemas.microsoft.com/office/drawing/2014/main" val="1831956790"/>
                    </a:ext>
                  </a:extLst>
                </a:gridCol>
              </a:tblGrid>
              <a:tr h="2170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b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12467887"/>
                  </a:ext>
                </a:extLst>
              </a:tr>
              <a:tr h="2170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10б класс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11б класс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37479"/>
                  </a:ext>
                </a:extLst>
              </a:tr>
              <a:tr h="11989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2. Часть, формируемая участниками образовательных отношений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2017742"/>
                  </a:ext>
                </a:extLst>
              </a:tr>
              <a:tr h="1198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Технология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Технология. Технологический проектный практикум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0,48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174954"/>
                  </a:ext>
                </a:extLst>
              </a:tr>
              <a:tr h="111901">
                <a:tc rowSpan="9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Естественные науки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Химия. Теоретические основы химии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034365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Химия. Решение расчетных задач по химии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760276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Биология. Эволюция органов и систем животных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014846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Химия. Химия и здоровье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897504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Биология. Генная инженерия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5644934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Биология. Анатомия и морфология растений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483950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Биология. Анатомия и физиология человека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742863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Физика. Основы медицинской физики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390039"/>
                  </a:ext>
                </a:extLst>
              </a:tr>
              <a:tr h="11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Биология. Космическая медицина</a:t>
                      </a:r>
                      <a:endParaRPr lang="ru-RU" b="1" dirty="0"/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7581919"/>
                  </a:ext>
                </a:extLst>
              </a:tr>
              <a:tr h="1198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Общественные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География. Медицинская география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000965"/>
                  </a:ext>
                </a:extLst>
              </a:tr>
              <a:tr h="1119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Количество часов в неделю/год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5" marR="5995" marT="599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982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4114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55B0B94-CC05-830E-4288-64B859FC5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1123"/>
              </p:ext>
            </p:extLst>
          </p:nvPr>
        </p:nvGraphicFramePr>
        <p:xfrm>
          <a:off x="489996" y="1777999"/>
          <a:ext cx="5389944" cy="375285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5389944">
                  <a:extLst>
                    <a:ext uri="{9D8B030D-6E8A-4147-A177-3AD203B41FA5}">
                      <a16:colId xmlns:a16="http://schemas.microsoft.com/office/drawing/2014/main" val="3787556505"/>
                    </a:ext>
                  </a:extLst>
                </a:gridCol>
              </a:tblGrid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Иностранный язык (английский)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733934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Обществознание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762762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2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История (в 11 классе)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1402726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География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984178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Информатика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4394552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Основы безопасности и защиты Родины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1718276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Физическая культура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7157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Технологический проектный практикум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976456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Теоретические основы химии (ДО)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314791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Химия и здоровье (ДО)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485016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2F561DF-4737-FE20-F31C-07089B6E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solidFill>
                  <a:schemeClr val="tx2"/>
                </a:solidFill>
              </a:rPr>
              <a:t>Заочное/семейное/дистанционное обучение</a:t>
            </a:r>
            <a:endParaRPr lang="ru-RU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C8946E5-9D72-71AC-FBA9-9ADDDEB754A1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1">
            <a:extLst>
              <a:ext uri="{FF2B5EF4-FFF2-40B4-BE49-F238E27FC236}">
                <a16:creationId xmlns:a16="http://schemas.microsoft.com/office/drawing/2014/main" id="{2CE54F34-BC51-93CC-B894-7D6A8CF1927F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F3DA58-8B21-C9B6-A1AA-503A488BE1E7}"/>
              </a:ext>
            </a:extLst>
          </p:cNvPr>
          <p:cNvSpPr txBox="1"/>
          <p:nvPr/>
        </p:nvSpPr>
        <p:spPr>
          <a:xfrm>
            <a:off x="5989898" y="1783288"/>
            <a:ext cx="571210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Очно в 10 классе – 27 ч (4 учебных дня по 6-7 уроков в лицее)</a:t>
            </a:r>
          </a:p>
          <a:p>
            <a:r>
              <a:rPr lang="ru-RU" sz="2400" dirty="0"/>
              <a:t>Очно в 11 классе – 21 ч (3 учебных дня по 7 уроков в лицее)</a:t>
            </a:r>
          </a:p>
          <a:p>
            <a:r>
              <a:rPr lang="ru-RU" sz="2400" dirty="0"/>
              <a:t>Остальные дни - </a:t>
            </a: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Calibri"/>
              </a:rPr>
              <a:t>занятия по профилю (клиника), внеурочная деятельность, занятия в ДО, самостоятельная подготовка в рамках заочного обучения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52677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3" y="275512"/>
            <a:ext cx="3349545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инженерного потока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543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Специализированные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инженерные классы</a:t>
            </a:r>
          </a:p>
        </p:txBody>
      </p:sp>
      <p:sp>
        <p:nvSpPr>
          <p:cNvPr id="5" name="Trapezoid 98">
            <a:extLst>
              <a:ext uri="{FF2B5EF4-FFF2-40B4-BE49-F238E27FC236}">
                <a16:creationId xmlns:a16="http://schemas.microsoft.com/office/drawing/2014/main" id="{9126E7B8-4F26-40A3-4A9B-71556DA003BB}"/>
              </a:ext>
            </a:extLst>
          </p:cNvPr>
          <p:cNvSpPr/>
          <p:nvPr/>
        </p:nvSpPr>
        <p:spPr>
          <a:xfrm>
            <a:off x="994737" y="4849374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41">
            <a:extLst>
              <a:ext uri="{FF2B5EF4-FFF2-40B4-BE49-F238E27FC236}">
                <a16:creationId xmlns:a16="http://schemas.microsoft.com/office/drawing/2014/main" id="{1B0673EE-0D7F-F05F-61EE-1CF80C90284C}"/>
              </a:ext>
            </a:extLst>
          </p:cNvPr>
          <p:cNvSpPr/>
          <p:nvPr/>
        </p:nvSpPr>
        <p:spPr>
          <a:xfrm flipV="1">
            <a:off x="1144691" y="4849376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A1DDC6A3-4E4F-D122-972B-9B2F55E647A5}"/>
              </a:ext>
            </a:extLst>
          </p:cNvPr>
          <p:cNvSpPr/>
          <p:nvPr/>
        </p:nvSpPr>
        <p:spPr>
          <a:xfrm>
            <a:off x="1318236" y="5022921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E3D34A-5E6D-F194-0EE9-FCBDAFEF52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t="21266" r="22447" b="26463"/>
          <a:stretch/>
        </p:blipFill>
        <p:spPr>
          <a:xfrm>
            <a:off x="1454555" y="5154825"/>
            <a:ext cx="648000" cy="630231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318DBA4-A745-6EEB-63A2-A625E4970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14864"/>
              </p:ext>
            </p:extLst>
          </p:nvPr>
        </p:nvGraphicFramePr>
        <p:xfrm>
          <a:off x="3450376" y="406137"/>
          <a:ext cx="8559389" cy="636587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095401">
                  <a:extLst>
                    <a:ext uri="{9D8B030D-6E8A-4147-A177-3AD203B41FA5}">
                      <a16:colId xmlns:a16="http://schemas.microsoft.com/office/drawing/2014/main" val="2565594386"/>
                    </a:ext>
                  </a:extLst>
                </a:gridCol>
                <a:gridCol w="2422566">
                  <a:extLst>
                    <a:ext uri="{9D8B030D-6E8A-4147-A177-3AD203B41FA5}">
                      <a16:colId xmlns:a16="http://schemas.microsoft.com/office/drawing/2014/main" val="1962760704"/>
                    </a:ext>
                  </a:extLst>
                </a:gridCol>
                <a:gridCol w="498763">
                  <a:extLst>
                    <a:ext uri="{9D8B030D-6E8A-4147-A177-3AD203B41FA5}">
                      <a16:colId xmlns:a16="http://schemas.microsoft.com/office/drawing/2014/main" val="1638794743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4164394695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1074452382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808243391"/>
                    </a:ext>
                  </a:extLst>
                </a:gridCol>
                <a:gridCol w="412965">
                  <a:extLst>
                    <a:ext uri="{9D8B030D-6E8A-4147-A177-3AD203B41FA5}">
                      <a16:colId xmlns:a16="http://schemas.microsoft.com/office/drawing/2014/main" val="2158916743"/>
                    </a:ext>
                  </a:extLst>
                </a:gridCol>
                <a:gridCol w="489560">
                  <a:extLst>
                    <a:ext uri="{9D8B030D-6E8A-4147-A177-3AD203B41FA5}">
                      <a16:colId xmlns:a16="http://schemas.microsoft.com/office/drawing/2014/main" val="3284699879"/>
                    </a:ext>
                  </a:extLst>
                </a:gridCol>
                <a:gridCol w="426355">
                  <a:extLst>
                    <a:ext uri="{9D8B030D-6E8A-4147-A177-3AD203B41FA5}">
                      <a16:colId xmlns:a16="http://schemas.microsoft.com/office/drawing/2014/main" val="1090632151"/>
                    </a:ext>
                  </a:extLst>
                </a:gridCol>
                <a:gridCol w="610610">
                  <a:extLst>
                    <a:ext uri="{9D8B030D-6E8A-4147-A177-3AD203B41FA5}">
                      <a16:colId xmlns:a16="http://schemas.microsoft.com/office/drawing/2014/main" val="164162114"/>
                    </a:ext>
                  </a:extLst>
                </a:gridCol>
              </a:tblGrid>
              <a:tr h="807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55880951"/>
                  </a:ext>
                </a:extLst>
              </a:tr>
              <a:tr h="80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10 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11инженерный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6846268"/>
                  </a:ext>
                </a:extLst>
              </a:tr>
              <a:tr h="146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382407"/>
                  </a:ext>
                </a:extLst>
              </a:tr>
              <a:tr h="75357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1. Обязательная часть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31346739"/>
                  </a:ext>
                </a:extLst>
              </a:tr>
              <a:tr h="8477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Русский язык и литература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Русский язык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608029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Литература</a:t>
                      </a:r>
                      <a:endParaRPr lang="ru-RU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1661490"/>
                  </a:ext>
                </a:extLst>
              </a:tr>
              <a:tr h="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Иностранные языки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Иностранный язык (английский)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194972"/>
                  </a:ext>
                </a:extLst>
              </a:tr>
              <a:tr h="84777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Общественные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История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3095485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Обществознание</a:t>
                      </a:r>
                      <a:endParaRPr lang="ru-RU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49599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География</a:t>
                      </a:r>
                      <a:endParaRPr lang="ru-RU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321280"/>
                  </a:ext>
                </a:extLst>
              </a:tr>
              <a:tr h="84777">
                <a:tc rowSpan="4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Математика и информатика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Математика. Теория элементарных функций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309307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>
                          <a:effectLst/>
                        </a:rPr>
                        <a:t>Математика. Уравнения, неравенства и их конструкции</a:t>
                      </a:r>
                      <a:endParaRPr lang="ru-RU" b="1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0,61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0,61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0,61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0,61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433205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>
                          <a:effectLst/>
                        </a:rPr>
                        <a:t>Математика. Тригонометрия</a:t>
                      </a:r>
                      <a:endParaRPr lang="ru-RU" b="1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0,91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0,91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0,91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0,91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912769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Математика. Начала математического анализа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099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610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3" y="275512"/>
            <a:ext cx="3349545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инженерного потока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543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Специализированные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инженерные классы</a:t>
            </a:r>
          </a:p>
        </p:txBody>
      </p:sp>
      <p:sp>
        <p:nvSpPr>
          <p:cNvPr id="5" name="Trapezoid 98">
            <a:extLst>
              <a:ext uri="{FF2B5EF4-FFF2-40B4-BE49-F238E27FC236}">
                <a16:creationId xmlns:a16="http://schemas.microsoft.com/office/drawing/2014/main" id="{9126E7B8-4F26-40A3-4A9B-71556DA003BB}"/>
              </a:ext>
            </a:extLst>
          </p:cNvPr>
          <p:cNvSpPr/>
          <p:nvPr/>
        </p:nvSpPr>
        <p:spPr>
          <a:xfrm>
            <a:off x="994737" y="4849374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41">
            <a:extLst>
              <a:ext uri="{FF2B5EF4-FFF2-40B4-BE49-F238E27FC236}">
                <a16:creationId xmlns:a16="http://schemas.microsoft.com/office/drawing/2014/main" id="{1B0673EE-0D7F-F05F-61EE-1CF80C90284C}"/>
              </a:ext>
            </a:extLst>
          </p:cNvPr>
          <p:cNvSpPr/>
          <p:nvPr/>
        </p:nvSpPr>
        <p:spPr>
          <a:xfrm flipV="1">
            <a:off x="1144691" y="4849376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A1DDC6A3-4E4F-D122-972B-9B2F55E647A5}"/>
              </a:ext>
            </a:extLst>
          </p:cNvPr>
          <p:cNvSpPr/>
          <p:nvPr/>
        </p:nvSpPr>
        <p:spPr>
          <a:xfrm>
            <a:off x="1318236" y="5022921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E3D34A-5E6D-F194-0EE9-FCBDAFEF52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t="21266" r="22447" b="26463"/>
          <a:stretch/>
        </p:blipFill>
        <p:spPr>
          <a:xfrm>
            <a:off x="1454555" y="5154825"/>
            <a:ext cx="648000" cy="630231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318DBA4-A745-6EEB-63A2-A625E4970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073895"/>
              </p:ext>
            </p:extLst>
          </p:nvPr>
        </p:nvGraphicFramePr>
        <p:xfrm>
          <a:off x="3450376" y="406137"/>
          <a:ext cx="8559389" cy="6353767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095401">
                  <a:extLst>
                    <a:ext uri="{9D8B030D-6E8A-4147-A177-3AD203B41FA5}">
                      <a16:colId xmlns:a16="http://schemas.microsoft.com/office/drawing/2014/main" val="2565594386"/>
                    </a:ext>
                  </a:extLst>
                </a:gridCol>
                <a:gridCol w="2422566">
                  <a:extLst>
                    <a:ext uri="{9D8B030D-6E8A-4147-A177-3AD203B41FA5}">
                      <a16:colId xmlns:a16="http://schemas.microsoft.com/office/drawing/2014/main" val="1962760704"/>
                    </a:ext>
                  </a:extLst>
                </a:gridCol>
                <a:gridCol w="498763">
                  <a:extLst>
                    <a:ext uri="{9D8B030D-6E8A-4147-A177-3AD203B41FA5}">
                      <a16:colId xmlns:a16="http://schemas.microsoft.com/office/drawing/2014/main" val="1638794743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4164394695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1074452382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808243391"/>
                    </a:ext>
                  </a:extLst>
                </a:gridCol>
                <a:gridCol w="412965">
                  <a:extLst>
                    <a:ext uri="{9D8B030D-6E8A-4147-A177-3AD203B41FA5}">
                      <a16:colId xmlns:a16="http://schemas.microsoft.com/office/drawing/2014/main" val="2158916743"/>
                    </a:ext>
                  </a:extLst>
                </a:gridCol>
                <a:gridCol w="489560">
                  <a:extLst>
                    <a:ext uri="{9D8B030D-6E8A-4147-A177-3AD203B41FA5}">
                      <a16:colId xmlns:a16="http://schemas.microsoft.com/office/drawing/2014/main" val="3284699879"/>
                    </a:ext>
                  </a:extLst>
                </a:gridCol>
                <a:gridCol w="426355">
                  <a:extLst>
                    <a:ext uri="{9D8B030D-6E8A-4147-A177-3AD203B41FA5}">
                      <a16:colId xmlns:a16="http://schemas.microsoft.com/office/drawing/2014/main" val="1090632151"/>
                    </a:ext>
                  </a:extLst>
                </a:gridCol>
                <a:gridCol w="610610">
                  <a:extLst>
                    <a:ext uri="{9D8B030D-6E8A-4147-A177-3AD203B41FA5}">
                      <a16:colId xmlns:a16="http://schemas.microsoft.com/office/drawing/2014/main" val="164162114"/>
                    </a:ext>
                  </a:extLst>
                </a:gridCol>
              </a:tblGrid>
              <a:tr h="807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55880951"/>
                  </a:ext>
                </a:extLst>
              </a:tr>
              <a:tr h="80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10 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11инженерный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6846268"/>
                  </a:ext>
                </a:extLst>
              </a:tr>
              <a:tr h="146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382407"/>
                  </a:ext>
                </a:extLst>
              </a:tr>
              <a:tr h="75357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1. Обязательная часть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31346739"/>
                  </a:ext>
                </a:extLst>
              </a:tr>
              <a:tr h="84777">
                <a:tc rowSpan="7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Математика и информатика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Математика. Расширение понятия числа: комплексные числа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309307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Математика. Основы теории вероятностей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385367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>
                          <a:effectLst/>
                        </a:rPr>
                        <a:t>Математика. Геометрия</a:t>
                      </a:r>
                      <a:endParaRPr lang="ru-RU" b="1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778714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Информатика. Кодирование информации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781495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>
                          <a:effectLst/>
                        </a:rPr>
                        <a:t>Информатика. Математические объекты информатики</a:t>
                      </a:r>
                      <a:endParaRPr lang="ru-RU" b="1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989440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>
                          <a:effectLst/>
                        </a:rPr>
                        <a:t>Информатика. Цифровые технологии</a:t>
                      </a:r>
                      <a:endParaRPr lang="ru-RU" b="1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676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Информатика. Компьютерное моделирование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667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203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3" y="275512"/>
            <a:ext cx="3349545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инженерного потока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543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Специализированные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инженерные классы</a:t>
            </a:r>
          </a:p>
        </p:txBody>
      </p:sp>
      <p:sp>
        <p:nvSpPr>
          <p:cNvPr id="5" name="Trapezoid 98">
            <a:extLst>
              <a:ext uri="{FF2B5EF4-FFF2-40B4-BE49-F238E27FC236}">
                <a16:creationId xmlns:a16="http://schemas.microsoft.com/office/drawing/2014/main" id="{9126E7B8-4F26-40A3-4A9B-71556DA003BB}"/>
              </a:ext>
            </a:extLst>
          </p:cNvPr>
          <p:cNvSpPr/>
          <p:nvPr/>
        </p:nvSpPr>
        <p:spPr>
          <a:xfrm>
            <a:off x="994737" y="4849374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41">
            <a:extLst>
              <a:ext uri="{FF2B5EF4-FFF2-40B4-BE49-F238E27FC236}">
                <a16:creationId xmlns:a16="http://schemas.microsoft.com/office/drawing/2014/main" id="{1B0673EE-0D7F-F05F-61EE-1CF80C90284C}"/>
              </a:ext>
            </a:extLst>
          </p:cNvPr>
          <p:cNvSpPr/>
          <p:nvPr/>
        </p:nvSpPr>
        <p:spPr>
          <a:xfrm flipV="1">
            <a:off x="1144691" y="4849376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A1DDC6A3-4E4F-D122-972B-9B2F55E647A5}"/>
              </a:ext>
            </a:extLst>
          </p:cNvPr>
          <p:cNvSpPr/>
          <p:nvPr/>
        </p:nvSpPr>
        <p:spPr>
          <a:xfrm>
            <a:off x="1318236" y="5022921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E3D34A-5E6D-F194-0EE9-FCBDAFEF52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t="21266" r="22447" b="26463"/>
          <a:stretch/>
        </p:blipFill>
        <p:spPr>
          <a:xfrm>
            <a:off x="1454555" y="5154825"/>
            <a:ext cx="648000" cy="630231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318DBA4-A745-6EEB-63A2-A625E4970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478335"/>
              </p:ext>
            </p:extLst>
          </p:nvPr>
        </p:nvGraphicFramePr>
        <p:xfrm>
          <a:off x="3450376" y="406137"/>
          <a:ext cx="8559389" cy="6361841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095401">
                  <a:extLst>
                    <a:ext uri="{9D8B030D-6E8A-4147-A177-3AD203B41FA5}">
                      <a16:colId xmlns:a16="http://schemas.microsoft.com/office/drawing/2014/main" val="2565594386"/>
                    </a:ext>
                  </a:extLst>
                </a:gridCol>
                <a:gridCol w="2422566">
                  <a:extLst>
                    <a:ext uri="{9D8B030D-6E8A-4147-A177-3AD203B41FA5}">
                      <a16:colId xmlns:a16="http://schemas.microsoft.com/office/drawing/2014/main" val="1962760704"/>
                    </a:ext>
                  </a:extLst>
                </a:gridCol>
                <a:gridCol w="498763">
                  <a:extLst>
                    <a:ext uri="{9D8B030D-6E8A-4147-A177-3AD203B41FA5}">
                      <a16:colId xmlns:a16="http://schemas.microsoft.com/office/drawing/2014/main" val="1638794743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4164394695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1074452382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808243391"/>
                    </a:ext>
                  </a:extLst>
                </a:gridCol>
                <a:gridCol w="412965">
                  <a:extLst>
                    <a:ext uri="{9D8B030D-6E8A-4147-A177-3AD203B41FA5}">
                      <a16:colId xmlns:a16="http://schemas.microsoft.com/office/drawing/2014/main" val="2158916743"/>
                    </a:ext>
                  </a:extLst>
                </a:gridCol>
                <a:gridCol w="489560">
                  <a:extLst>
                    <a:ext uri="{9D8B030D-6E8A-4147-A177-3AD203B41FA5}">
                      <a16:colId xmlns:a16="http://schemas.microsoft.com/office/drawing/2014/main" val="3284699879"/>
                    </a:ext>
                  </a:extLst>
                </a:gridCol>
                <a:gridCol w="426355">
                  <a:extLst>
                    <a:ext uri="{9D8B030D-6E8A-4147-A177-3AD203B41FA5}">
                      <a16:colId xmlns:a16="http://schemas.microsoft.com/office/drawing/2014/main" val="1090632151"/>
                    </a:ext>
                  </a:extLst>
                </a:gridCol>
                <a:gridCol w="610610">
                  <a:extLst>
                    <a:ext uri="{9D8B030D-6E8A-4147-A177-3AD203B41FA5}">
                      <a16:colId xmlns:a16="http://schemas.microsoft.com/office/drawing/2014/main" val="164162114"/>
                    </a:ext>
                  </a:extLst>
                </a:gridCol>
              </a:tblGrid>
              <a:tr h="807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55880951"/>
                  </a:ext>
                </a:extLst>
              </a:tr>
              <a:tr h="80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10 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11инженерный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6846268"/>
                  </a:ext>
                </a:extLst>
              </a:tr>
              <a:tr h="146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382407"/>
                  </a:ext>
                </a:extLst>
              </a:tr>
              <a:tr h="75357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1. Обязательная часть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31346739"/>
                  </a:ext>
                </a:extLst>
              </a:tr>
              <a:tr h="333697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Математика и информатика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Информатика. Алгоритмизация и программирование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1,52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1,52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1,52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1,52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309307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Информатика. Теория алгоритмов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735306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Информатика. Программирование на </a:t>
                      </a:r>
                      <a:r>
                        <a:rPr lang="ru-RU" sz="1800" b="1" u="none" strike="noStrike" dirty="0" err="1">
                          <a:effectLst/>
                        </a:rPr>
                        <a:t>Пайтон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956665"/>
                  </a:ext>
                </a:extLst>
              </a:tr>
              <a:tr h="84777">
                <a:tc rowSpan="6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Естественные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Химия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645143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Биология</a:t>
                      </a:r>
                      <a:endParaRPr lang="ru-RU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154481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Физика. Механика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1,27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1,27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1,27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1,27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054244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Физика. Молекулярная физика и термодинамика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1,34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1,34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1,34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1,34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567889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Физика. Электродинамика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1,39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1,39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1,39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1,39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2,4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2,4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910538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Физика. Специальная теория относительности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0,33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0,33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0,33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0,33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781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0102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3" y="275512"/>
            <a:ext cx="3349545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инженерного потока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543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Специализированные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инженерные классы</a:t>
            </a:r>
          </a:p>
        </p:txBody>
      </p:sp>
      <p:sp>
        <p:nvSpPr>
          <p:cNvPr id="5" name="Trapezoid 98">
            <a:extLst>
              <a:ext uri="{FF2B5EF4-FFF2-40B4-BE49-F238E27FC236}">
                <a16:creationId xmlns:a16="http://schemas.microsoft.com/office/drawing/2014/main" id="{9126E7B8-4F26-40A3-4A9B-71556DA003BB}"/>
              </a:ext>
            </a:extLst>
          </p:cNvPr>
          <p:cNvSpPr/>
          <p:nvPr/>
        </p:nvSpPr>
        <p:spPr>
          <a:xfrm>
            <a:off x="994737" y="4849374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41">
            <a:extLst>
              <a:ext uri="{FF2B5EF4-FFF2-40B4-BE49-F238E27FC236}">
                <a16:creationId xmlns:a16="http://schemas.microsoft.com/office/drawing/2014/main" id="{1B0673EE-0D7F-F05F-61EE-1CF80C90284C}"/>
              </a:ext>
            </a:extLst>
          </p:cNvPr>
          <p:cNvSpPr/>
          <p:nvPr/>
        </p:nvSpPr>
        <p:spPr>
          <a:xfrm flipV="1">
            <a:off x="1144691" y="4849376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A1DDC6A3-4E4F-D122-972B-9B2F55E647A5}"/>
              </a:ext>
            </a:extLst>
          </p:cNvPr>
          <p:cNvSpPr/>
          <p:nvPr/>
        </p:nvSpPr>
        <p:spPr>
          <a:xfrm>
            <a:off x="1318236" y="5022921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E3D34A-5E6D-F194-0EE9-FCBDAFEF52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t="21266" r="22447" b="26463"/>
          <a:stretch/>
        </p:blipFill>
        <p:spPr>
          <a:xfrm>
            <a:off x="1454555" y="5154825"/>
            <a:ext cx="648000" cy="630231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318DBA4-A745-6EEB-63A2-A625E4970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328329"/>
              </p:ext>
            </p:extLst>
          </p:nvPr>
        </p:nvGraphicFramePr>
        <p:xfrm>
          <a:off x="3450376" y="406137"/>
          <a:ext cx="8559389" cy="5805127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095401">
                  <a:extLst>
                    <a:ext uri="{9D8B030D-6E8A-4147-A177-3AD203B41FA5}">
                      <a16:colId xmlns:a16="http://schemas.microsoft.com/office/drawing/2014/main" val="2565594386"/>
                    </a:ext>
                  </a:extLst>
                </a:gridCol>
                <a:gridCol w="2422566">
                  <a:extLst>
                    <a:ext uri="{9D8B030D-6E8A-4147-A177-3AD203B41FA5}">
                      <a16:colId xmlns:a16="http://schemas.microsoft.com/office/drawing/2014/main" val="1962760704"/>
                    </a:ext>
                  </a:extLst>
                </a:gridCol>
                <a:gridCol w="498763">
                  <a:extLst>
                    <a:ext uri="{9D8B030D-6E8A-4147-A177-3AD203B41FA5}">
                      <a16:colId xmlns:a16="http://schemas.microsoft.com/office/drawing/2014/main" val="1638794743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4164394695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1074452382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808243391"/>
                    </a:ext>
                  </a:extLst>
                </a:gridCol>
                <a:gridCol w="412965">
                  <a:extLst>
                    <a:ext uri="{9D8B030D-6E8A-4147-A177-3AD203B41FA5}">
                      <a16:colId xmlns:a16="http://schemas.microsoft.com/office/drawing/2014/main" val="2158916743"/>
                    </a:ext>
                  </a:extLst>
                </a:gridCol>
                <a:gridCol w="489560">
                  <a:extLst>
                    <a:ext uri="{9D8B030D-6E8A-4147-A177-3AD203B41FA5}">
                      <a16:colId xmlns:a16="http://schemas.microsoft.com/office/drawing/2014/main" val="3284699879"/>
                    </a:ext>
                  </a:extLst>
                </a:gridCol>
                <a:gridCol w="426355">
                  <a:extLst>
                    <a:ext uri="{9D8B030D-6E8A-4147-A177-3AD203B41FA5}">
                      <a16:colId xmlns:a16="http://schemas.microsoft.com/office/drawing/2014/main" val="1090632151"/>
                    </a:ext>
                  </a:extLst>
                </a:gridCol>
                <a:gridCol w="610610">
                  <a:extLst>
                    <a:ext uri="{9D8B030D-6E8A-4147-A177-3AD203B41FA5}">
                      <a16:colId xmlns:a16="http://schemas.microsoft.com/office/drawing/2014/main" val="164162114"/>
                    </a:ext>
                  </a:extLst>
                </a:gridCol>
              </a:tblGrid>
              <a:tr h="807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55880951"/>
                  </a:ext>
                </a:extLst>
              </a:tr>
              <a:tr h="80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10 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11инженерный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6846268"/>
                  </a:ext>
                </a:extLst>
              </a:tr>
              <a:tr h="146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382407"/>
                  </a:ext>
                </a:extLst>
              </a:tr>
              <a:tr h="75357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1. Обязательная часть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31346739"/>
                  </a:ext>
                </a:extLst>
              </a:tr>
              <a:tr h="8477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Естественные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Физика. Квантовая физика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0,83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0,83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0,83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0,83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645143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Физика. Элементы астрономии и астрофизики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0,44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0,44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0,44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0,44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60273"/>
                  </a:ext>
                </a:extLst>
              </a:tr>
              <a:tr h="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Основы безопасности и защиты Родины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Основы безопасности и защиты Родины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3944269"/>
                  </a:ext>
                </a:extLst>
              </a:tr>
              <a:tr h="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Физическая культура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Физическая культура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280678"/>
                  </a:ext>
                </a:extLst>
              </a:tr>
              <a:tr h="84777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2. Часть, формируемая участниками образовательных отношений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50955960"/>
                  </a:ext>
                </a:extLst>
              </a:tr>
              <a:tr h="8477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Технология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u="none" strike="noStrike" dirty="0">
                          <a:effectLst/>
                        </a:rPr>
                        <a:t>Технология. Технологический проектный практикум</a:t>
                      </a:r>
                      <a:endParaRPr lang="ru-RU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81097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Технология. Технопредпринимательство и экономика</a:t>
                      </a:r>
                      <a:endParaRPr lang="ru-RU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655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74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3" y="275512"/>
            <a:ext cx="3349545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инженерного потока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543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Специализированные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инженерные классы</a:t>
            </a:r>
          </a:p>
        </p:txBody>
      </p:sp>
      <p:sp>
        <p:nvSpPr>
          <p:cNvPr id="5" name="Trapezoid 98">
            <a:extLst>
              <a:ext uri="{FF2B5EF4-FFF2-40B4-BE49-F238E27FC236}">
                <a16:creationId xmlns:a16="http://schemas.microsoft.com/office/drawing/2014/main" id="{9126E7B8-4F26-40A3-4A9B-71556DA003BB}"/>
              </a:ext>
            </a:extLst>
          </p:cNvPr>
          <p:cNvSpPr/>
          <p:nvPr/>
        </p:nvSpPr>
        <p:spPr>
          <a:xfrm>
            <a:off x="994737" y="4849374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41">
            <a:extLst>
              <a:ext uri="{FF2B5EF4-FFF2-40B4-BE49-F238E27FC236}">
                <a16:creationId xmlns:a16="http://schemas.microsoft.com/office/drawing/2014/main" id="{1B0673EE-0D7F-F05F-61EE-1CF80C90284C}"/>
              </a:ext>
            </a:extLst>
          </p:cNvPr>
          <p:cNvSpPr/>
          <p:nvPr/>
        </p:nvSpPr>
        <p:spPr>
          <a:xfrm flipV="1">
            <a:off x="1144691" y="4849376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A1DDC6A3-4E4F-D122-972B-9B2F55E647A5}"/>
              </a:ext>
            </a:extLst>
          </p:cNvPr>
          <p:cNvSpPr/>
          <p:nvPr/>
        </p:nvSpPr>
        <p:spPr>
          <a:xfrm>
            <a:off x="1318236" y="5022921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E3D34A-5E6D-F194-0EE9-FCBDAFEF52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t="21266" r="22447" b="26463"/>
          <a:stretch/>
        </p:blipFill>
        <p:spPr>
          <a:xfrm>
            <a:off x="1454555" y="5154825"/>
            <a:ext cx="648000" cy="630231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318DBA4-A745-6EEB-63A2-A625E4970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029078"/>
              </p:ext>
            </p:extLst>
          </p:nvPr>
        </p:nvGraphicFramePr>
        <p:xfrm>
          <a:off x="3450376" y="406137"/>
          <a:ext cx="8559389" cy="5248413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095401">
                  <a:extLst>
                    <a:ext uri="{9D8B030D-6E8A-4147-A177-3AD203B41FA5}">
                      <a16:colId xmlns:a16="http://schemas.microsoft.com/office/drawing/2014/main" val="2565594386"/>
                    </a:ext>
                  </a:extLst>
                </a:gridCol>
                <a:gridCol w="2422566">
                  <a:extLst>
                    <a:ext uri="{9D8B030D-6E8A-4147-A177-3AD203B41FA5}">
                      <a16:colId xmlns:a16="http://schemas.microsoft.com/office/drawing/2014/main" val="1962760704"/>
                    </a:ext>
                  </a:extLst>
                </a:gridCol>
                <a:gridCol w="498763">
                  <a:extLst>
                    <a:ext uri="{9D8B030D-6E8A-4147-A177-3AD203B41FA5}">
                      <a16:colId xmlns:a16="http://schemas.microsoft.com/office/drawing/2014/main" val="1638794743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4164394695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1074452382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808243391"/>
                    </a:ext>
                  </a:extLst>
                </a:gridCol>
                <a:gridCol w="412965">
                  <a:extLst>
                    <a:ext uri="{9D8B030D-6E8A-4147-A177-3AD203B41FA5}">
                      <a16:colId xmlns:a16="http://schemas.microsoft.com/office/drawing/2014/main" val="2158916743"/>
                    </a:ext>
                  </a:extLst>
                </a:gridCol>
                <a:gridCol w="489560">
                  <a:extLst>
                    <a:ext uri="{9D8B030D-6E8A-4147-A177-3AD203B41FA5}">
                      <a16:colId xmlns:a16="http://schemas.microsoft.com/office/drawing/2014/main" val="3284699879"/>
                    </a:ext>
                  </a:extLst>
                </a:gridCol>
                <a:gridCol w="426355">
                  <a:extLst>
                    <a:ext uri="{9D8B030D-6E8A-4147-A177-3AD203B41FA5}">
                      <a16:colId xmlns:a16="http://schemas.microsoft.com/office/drawing/2014/main" val="1090632151"/>
                    </a:ext>
                  </a:extLst>
                </a:gridCol>
                <a:gridCol w="610610">
                  <a:extLst>
                    <a:ext uri="{9D8B030D-6E8A-4147-A177-3AD203B41FA5}">
                      <a16:colId xmlns:a16="http://schemas.microsoft.com/office/drawing/2014/main" val="164162114"/>
                    </a:ext>
                  </a:extLst>
                </a:gridCol>
              </a:tblGrid>
              <a:tr h="807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55880951"/>
                  </a:ext>
                </a:extLst>
              </a:tr>
              <a:tr h="80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10 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11инженерный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6846268"/>
                  </a:ext>
                </a:extLst>
              </a:tr>
              <a:tr h="146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382407"/>
                  </a:ext>
                </a:extLst>
              </a:tr>
              <a:tr h="84777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2. Часть, формируемая участниками образовательных отношений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50955960"/>
                  </a:ext>
                </a:extLst>
              </a:tr>
              <a:tr h="84777">
                <a:tc rowSpan="5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Математика и информатика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Информатика. Разработка веб приложений (</a:t>
                      </a:r>
                      <a:r>
                        <a:rPr lang="ru-RU" sz="1800" b="1" u="none" strike="noStrike" dirty="0" err="1">
                          <a:effectLst/>
                        </a:rPr>
                        <a:t>Фласк</a:t>
                      </a:r>
                      <a:r>
                        <a:rPr lang="ru-RU" sz="1800" b="1" u="none" strike="noStrike" dirty="0">
                          <a:effectLst/>
                        </a:rPr>
                        <a:t>)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47309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>
                          <a:effectLst/>
                        </a:rPr>
                        <a:t>Информатика. Спецкурс</a:t>
                      </a:r>
                      <a:endParaRPr lang="ru-RU" b="1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546861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Информатика. Основы технологий искусственного интеллекта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883138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Информатика. Информационная безопасность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387724"/>
                  </a:ext>
                </a:extLst>
              </a:tr>
              <a:tr h="84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Математика. Теория чисел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032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734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3" y="275512"/>
            <a:ext cx="3349545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инженерного потока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543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Специализированные</a:t>
            </a:r>
          </a:p>
          <a:p>
            <a:r>
              <a:rPr lang="ru-RU" sz="2400" b="1" dirty="0">
                <a:solidFill>
                  <a:schemeClr val="accent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инженерные классы</a:t>
            </a:r>
          </a:p>
        </p:txBody>
      </p:sp>
      <p:sp>
        <p:nvSpPr>
          <p:cNvPr id="5" name="Trapezoid 98">
            <a:extLst>
              <a:ext uri="{FF2B5EF4-FFF2-40B4-BE49-F238E27FC236}">
                <a16:creationId xmlns:a16="http://schemas.microsoft.com/office/drawing/2014/main" id="{9126E7B8-4F26-40A3-4A9B-71556DA003BB}"/>
              </a:ext>
            </a:extLst>
          </p:cNvPr>
          <p:cNvSpPr/>
          <p:nvPr/>
        </p:nvSpPr>
        <p:spPr>
          <a:xfrm>
            <a:off x="994737" y="4849374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41">
            <a:extLst>
              <a:ext uri="{FF2B5EF4-FFF2-40B4-BE49-F238E27FC236}">
                <a16:creationId xmlns:a16="http://schemas.microsoft.com/office/drawing/2014/main" id="{1B0673EE-0D7F-F05F-61EE-1CF80C90284C}"/>
              </a:ext>
            </a:extLst>
          </p:cNvPr>
          <p:cNvSpPr/>
          <p:nvPr/>
        </p:nvSpPr>
        <p:spPr>
          <a:xfrm flipV="1">
            <a:off x="1144691" y="4849376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A1DDC6A3-4E4F-D122-972B-9B2F55E647A5}"/>
              </a:ext>
            </a:extLst>
          </p:cNvPr>
          <p:cNvSpPr/>
          <p:nvPr/>
        </p:nvSpPr>
        <p:spPr>
          <a:xfrm>
            <a:off x="1318236" y="5022921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E3D34A-5E6D-F194-0EE9-FCBDAFEF52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t="21266" r="22447" b="26463"/>
          <a:stretch/>
        </p:blipFill>
        <p:spPr>
          <a:xfrm>
            <a:off x="1454555" y="5154825"/>
            <a:ext cx="648000" cy="630231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318DBA4-A745-6EEB-63A2-A625E4970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15345"/>
              </p:ext>
            </p:extLst>
          </p:nvPr>
        </p:nvGraphicFramePr>
        <p:xfrm>
          <a:off x="3450376" y="406137"/>
          <a:ext cx="8559389" cy="497005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095401">
                  <a:extLst>
                    <a:ext uri="{9D8B030D-6E8A-4147-A177-3AD203B41FA5}">
                      <a16:colId xmlns:a16="http://schemas.microsoft.com/office/drawing/2014/main" val="2565594386"/>
                    </a:ext>
                  </a:extLst>
                </a:gridCol>
                <a:gridCol w="2422566">
                  <a:extLst>
                    <a:ext uri="{9D8B030D-6E8A-4147-A177-3AD203B41FA5}">
                      <a16:colId xmlns:a16="http://schemas.microsoft.com/office/drawing/2014/main" val="1962760704"/>
                    </a:ext>
                  </a:extLst>
                </a:gridCol>
                <a:gridCol w="498763">
                  <a:extLst>
                    <a:ext uri="{9D8B030D-6E8A-4147-A177-3AD203B41FA5}">
                      <a16:colId xmlns:a16="http://schemas.microsoft.com/office/drawing/2014/main" val="1638794743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4164394695"/>
                    </a:ext>
                  </a:extLst>
                </a:gridCol>
                <a:gridCol w="475013">
                  <a:extLst>
                    <a:ext uri="{9D8B030D-6E8A-4147-A177-3AD203B41FA5}">
                      <a16:colId xmlns:a16="http://schemas.microsoft.com/office/drawing/2014/main" val="1074452382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808243391"/>
                    </a:ext>
                  </a:extLst>
                </a:gridCol>
                <a:gridCol w="412965">
                  <a:extLst>
                    <a:ext uri="{9D8B030D-6E8A-4147-A177-3AD203B41FA5}">
                      <a16:colId xmlns:a16="http://schemas.microsoft.com/office/drawing/2014/main" val="2158916743"/>
                    </a:ext>
                  </a:extLst>
                </a:gridCol>
                <a:gridCol w="489560">
                  <a:extLst>
                    <a:ext uri="{9D8B030D-6E8A-4147-A177-3AD203B41FA5}">
                      <a16:colId xmlns:a16="http://schemas.microsoft.com/office/drawing/2014/main" val="3284699879"/>
                    </a:ext>
                  </a:extLst>
                </a:gridCol>
                <a:gridCol w="426355">
                  <a:extLst>
                    <a:ext uri="{9D8B030D-6E8A-4147-A177-3AD203B41FA5}">
                      <a16:colId xmlns:a16="http://schemas.microsoft.com/office/drawing/2014/main" val="1090632151"/>
                    </a:ext>
                  </a:extLst>
                </a:gridCol>
                <a:gridCol w="610610">
                  <a:extLst>
                    <a:ext uri="{9D8B030D-6E8A-4147-A177-3AD203B41FA5}">
                      <a16:colId xmlns:a16="http://schemas.microsoft.com/office/drawing/2014/main" val="164162114"/>
                    </a:ext>
                  </a:extLst>
                </a:gridCol>
              </a:tblGrid>
              <a:tr h="807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55880951"/>
                  </a:ext>
                </a:extLst>
              </a:tr>
              <a:tr h="80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10 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11инженерный поток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6846268"/>
                  </a:ext>
                </a:extLst>
              </a:tr>
              <a:tr h="146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ИИ</a:t>
                      </a:r>
                      <a:endParaRPr lang="ru-RU" b="1" dirty="0"/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ИБ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ИЭС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СКИФ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382407"/>
                  </a:ext>
                </a:extLst>
              </a:tr>
              <a:tr h="84777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2. Часть, формируемая участниками образовательных отношений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50955960"/>
                  </a:ext>
                </a:extLst>
              </a:tr>
              <a:tr h="8477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Математика и информатика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Математика. Математические основы анализа данных и искусственного интеллекта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47309"/>
                  </a:ext>
                </a:extLst>
              </a:tr>
              <a:tr h="1668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Математика. Нестандартные методы решения уравнений, неравенств и их конструкций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53282"/>
                  </a:ext>
                </a:extLst>
              </a:tr>
              <a:tr h="861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Естественные науки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Физика. Спецкурсы</a:t>
                      </a:r>
                      <a:endParaRPr lang="ru-RU" b="1" dirty="0"/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522113"/>
                  </a:ext>
                </a:extLst>
              </a:tr>
              <a:tr h="8074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Количество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b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&quot;Times New Roman&quot;"/>
                      </a:endParaRPr>
                    </a:p>
                  </a:txBody>
                  <a:tcPr marL="4037" marR="4037" marT="4037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508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913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55B0B94-CC05-830E-4288-64B859FC5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330542"/>
              </p:ext>
            </p:extLst>
          </p:nvPr>
        </p:nvGraphicFramePr>
        <p:xfrm>
          <a:off x="489996" y="1777999"/>
          <a:ext cx="5389944" cy="375285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5389944">
                  <a:extLst>
                    <a:ext uri="{9D8B030D-6E8A-4147-A177-3AD203B41FA5}">
                      <a16:colId xmlns:a16="http://schemas.microsoft.com/office/drawing/2014/main" val="3787556505"/>
                    </a:ext>
                  </a:extLst>
                </a:gridCol>
              </a:tblGrid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Иностранный язык (английский)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733934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Обществознание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762762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24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История (в 11 классе)</a:t>
                      </a:r>
                      <a:endParaRPr lang="ru-RU" sz="24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87684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>
                          <a:effectLst/>
                        </a:rPr>
                        <a:t>География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984178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>
                          <a:effectLst/>
                        </a:rPr>
                        <a:t>Химия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4394552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Биология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1718276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>
                          <a:effectLst/>
                        </a:rPr>
                        <a:t>Основы безопасности и защиты Родины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7157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>
                          <a:effectLst/>
                        </a:rPr>
                        <a:t>Физическая культура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976456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>
                          <a:effectLst/>
                        </a:rPr>
                        <a:t>Технологический проектный практикум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314791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Технопредпринимательство и экономика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485016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2F561DF-4737-FE20-F31C-07089B6E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solidFill>
                  <a:schemeClr val="tx2"/>
                </a:solidFill>
              </a:rPr>
              <a:t>Заочное/семейное/дистанционное обучение</a:t>
            </a:r>
            <a:endParaRPr lang="ru-RU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C8946E5-9D72-71AC-FBA9-9ADDDEB754A1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1">
            <a:extLst>
              <a:ext uri="{FF2B5EF4-FFF2-40B4-BE49-F238E27FC236}">
                <a16:creationId xmlns:a16="http://schemas.microsoft.com/office/drawing/2014/main" id="{2CE54F34-BC51-93CC-B894-7D6A8CF1927F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F3DA58-8B21-C9B6-A1AA-503A488BE1E7}"/>
              </a:ext>
            </a:extLst>
          </p:cNvPr>
          <p:cNvSpPr txBox="1"/>
          <p:nvPr/>
        </p:nvSpPr>
        <p:spPr>
          <a:xfrm>
            <a:off x="5989898" y="1783288"/>
            <a:ext cx="571210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Очно в 10 классе – 24 - 26 ч (4 учебных дня по 6-7 уроков в лицее)</a:t>
            </a:r>
          </a:p>
          <a:p>
            <a:r>
              <a:rPr lang="ru-RU" sz="2400" dirty="0"/>
              <a:t>Очно в 11 классе – 23 - 26 ч (4 учебных дня по 6-7 уроков в лицее)</a:t>
            </a:r>
          </a:p>
          <a:p>
            <a:r>
              <a:rPr lang="ru-RU" sz="2400" dirty="0"/>
              <a:t>Остальные дни - </a:t>
            </a: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Calibri"/>
              </a:rPr>
              <a:t>занятия по профилю (</a:t>
            </a:r>
            <a:r>
              <a:rPr lang="en-US" sz="2400" b="1" dirty="0">
                <a:solidFill>
                  <a:srgbClr val="000000"/>
                </a:solidFill>
                <a:latin typeface="Calibri"/>
              </a:rPr>
              <a:t>IT-</a:t>
            </a:r>
            <a:r>
              <a:rPr lang="ru-RU" sz="2400" b="1" dirty="0">
                <a:solidFill>
                  <a:srgbClr val="000000"/>
                </a:solidFill>
                <a:latin typeface="Calibri"/>
              </a:rPr>
              <a:t>куб</a:t>
            </a: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Calibri"/>
              </a:rPr>
              <a:t>), внеурочная деятельность, занятия в </a:t>
            </a:r>
            <a:r>
              <a:rPr lang="ru-RU" sz="2400" b="1" dirty="0">
                <a:solidFill>
                  <a:srgbClr val="000000"/>
                </a:solidFill>
                <a:latin typeface="Calibri"/>
              </a:rPr>
              <a:t>вузе</a:t>
            </a: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Calibri"/>
              </a:rPr>
              <a:t>, самостоятельная подготовка в рамках заочного обучения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81237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6" y="275512"/>
            <a:ext cx="3349542" cy="2215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     класса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770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rgbClr val="E2061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rgbClr val="E2061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Класс социального направления первых</a:t>
            </a:r>
          </a:p>
        </p:txBody>
      </p:sp>
      <p:sp>
        <p:nvSpPr>
          <p:cNvPr id="5" name="Trapezoid 99">
            <a:extLst>
              <a:ext uri="{FF2B5EF4-FFF2-40B4-BE49-F238E27FC236}">
                <a16:creationId xmlns:a16="http://schemas.microsoft.com/office/drawing/2014/main" id="{AF616BF8-F8DE-2F4B-2B80-02E0E1AEC218}"/>
              </a:ext>
            </a:extLst>
          </p:cNvPr>
          <p:cNvSpPr/>
          <p:nvPr/>
        </p:nvSpPr>
        <p:spPr>
          <a:xfrm>
            <a:off x="1082368" y="5054420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44">
            <a:extLst>
              <a:ext uri="{FF2B5EF4-FFF2-40B4-BE49-F238E27FC236}">
                <a16:creationId xmlns:a16="http://schemas.microsoft.com/office/drawing/2014/main" id="{8325D9C8-22AC-378B-28F3-3F5518A83473}"/>
              </a:ext>
            </a:extLst>
          </p:cNvPr>
          <p:cNvSpPr/>
          <p:nvPr/>
        </p:nvSpPr>
        <p:spPr>
          <a:xfrm flipV="1">
            <a:off x="1232321" y="5054422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8">
            <a:extLst>
              <a:ext uri="{FF2B5EF4-FFF2-40B4-BE49-F238E27FC236}">
                <a16:creationId xmlns:a16="http://schemas.microsoft.com/office/drawing/2014/main" id="{379F9AEA-0512-3086-402E-9CC2F6F4BCB4}"/>
              </a:ext>
            </a:extLst>
          </p:cNvPr>
          <p:cNvSpPr/>
          <p:nvPr/>
        </p:nvSpPr>
        <p:spPr>
          <a:xfrm>
            <a:off x="1405866" y="5227967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Российское движение детей и молодёжи «Движение Первых», ГБОУ Школа № 935,  Москва">
            <a:extLst>
              <a:ext uri="{FF2B5EF4-FFF2-40B4-BE49-F238E27FC236}">
                <a16:creationId xmlns:a16="http://schemas.microsoft.com/office/drawing/2014/main" id="{14BA32F1-5258-902F-CF71-9718B16040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996" b="92015" l="9948" r="89529">
                        <a14:foregroundMark x1="51309" y1="39924" x2="50262" y2="61597"/>
                        <a14:foregroundMark x1="57068" y1="36882" x2="64921" y2="31939"/>
                        <a14:foregroundMark x1="63874" y1="30038" x2="63874" y2="30038"/>
                        <a14:foregroundMark x1="66492" y1="28517" x2="69634" y2="26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91"/>
          <a:stretch/>
        </p:blipFill>
        <p:spPr bwMode="auto">
          <a:xfrm>
            <a:off x="1465340" y="5321876"/>
            <a:ext cx="793774" cy="82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Российское движение детей и молодёжи «Движение Первых», ГБОУ Школа № 935,  Москва">
            <a:extLst>
              <a:ext uri="{FF2B5EF4-FFF2-40B4-BE49-F238E27FC236}">
                <a16:creationId xmlns:a16="http://schemas.microsoft.com/office/drawing/2014/main" id="{C20EF471-420E-4558-ADC6-A856EAA034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996" b="92015" l="9948" r="89529">
                        <a14:foregroundMark x1="51309" y1="39924" x2="50262" y2="61597"/>
                        <a14:foregroundMark x1="57068" y1="36882" x2="64921" y2="31939"/>
                        <a14:foregroundMark x1="63874" y1="30038" x2="63874" y2="30038"/>
                        <a14:foregroundMark x1="66492" y1="28517" x2="69634" y2="26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91"/>
          <a:stretch/>
        </p:blipFill>
        <p:spPr bwMode="auto">
          <a:xfrm>
            <a:off x="1239420" y="1276272"/>
            <a:ext cx="793774" cy="82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8030AB3-C281-49F6-696B-1A5075FAF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342132"/>
              </p:ext>
            </p:extLst>
          </p:nvPr>
        </p:nvGraphicFramePr>
        <p:xfrm>
          <a:off x="3432642" y="370512"/>
          <a:ext cx="8595232" cy="6414633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766277">
                  <a:extLst>
                    <a:ext uri="{9D8B030D-6E8A-4147-A177-3AD203B41FA5}">
                      <a16:colId xmlns:a16="http://schemas.microsoft.com/office/drawing/2014/main" val="3868512831"/>
                    </a:ext>
                  </a:extLst>
                </a:gridCol>
                <a:gridCol w="3728852">
                  <a:extLst>
                    <a:ext uri="{9D8B030D-6E8A-4147-A177-3AD203B41FA5}">
                      <a16:colId xmlns:a16="http://schemas.microsoft.com/office/drawing/2014/main" val="1515506354"/>
                    </a:ext>
                  </a:extLst>
                </a:gridCol>
                <a:gridCol w="510639">
                  <a:extLst>
                    <a:ext uri="{9D8B030D-6E8A-4147-A177-3AD203B41FA5}">
                      <a16:colId xmlns:a16="http://schemas.microsoft.com/office/drawing/2014/main" val="1695953694"/>
                    </a:ext>
                  </a:extLst>
                </a:gridCol>
                <a:gridCol w="522515">
                  <a:extLst>
                    <a:ext uri="{9D8B030D-6E8A-4147-A177-3AD203B41FA5}">
                      <a16:colId xmlns:a16="http://schemas.microsoft.com/office/drawing/2014/main" val="1632506496"/>
                    </a:ext>
                  </a:extLst>
                </a:gridCol>
                <a:gridCol w="558140">
                  <a:extLst>
                    <a:ext uri="{9D8B030D-6E8A-4147-A177-3AD203B41FA5}">
                      <a16:colId xmlns:a16="http://schemas.microsoft.com/office/drawing/2014/main" val="1649052675"/>
                    </a:ext>
                  </a:extLst>
                </a:gridCol>
                <a:gridCol w="508809">
                  <a:extLst>
                    <a:ext uri="{9D8B030D-6E8A-4147-A177-3AD203B41FA5}">
                      <a16:colId xmlns:a16="http://schemas.microsoft.com/office/drawing/2014/main" val="1765699088"/>
                    </a:ext>
                  </a:extLst>
                </a:gridCol>
              </a:tblGrid>
              <a:tr h="18148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84402116"/>
                  </a:ext>
                </a:extLst>
              </a:tr>
              <a:tr h="1002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10.1 класс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11.1 класс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0982527"/>
                  </a:ext>
                </a:extLst>
              </a:tr>
              <a:tr h="2697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М+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А+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М+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effectLst/>
                        </a:rPr>
                        <a:t>А+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830507"/>
                  </a:ext>
                </a:extLst>
              </a:tr>
              <a:tr h="9358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1. Обязательная часть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5094819"/>
                  </a:ext>
                </a:extLst>
              </a:tr>
              <a:tr h="9358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Русский язык и литература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Русский язык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0052201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Литература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084127"/>
                  </a:ext>
                </a:extLst>
              </a:tr>
              <a:tr h="1002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Иностранные языки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Иностранный язык (английский)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129067"/>
                  </a:ext>
                </a:extLst>
              </a:tr>
              <a:tr h="100269">
                <a:tc rowSpan="7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Общественные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История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52420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Обществознание. Философия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0,67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0,67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0,65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0,65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9505923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>
                          <a:effectLst/>
                        </a:rPr>
                        <a:t>Обществознание. Экономика</a:t>
                      </a:r>
                      <a:endParaRPr lang="ru-RU" b="1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0,83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0,83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0,94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0,94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98265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Обществознание. Социология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0,56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0,56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0,53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0,53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310980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Обществознание. Политология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0,83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0,83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0,94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0,94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574610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Обществознание. Правоведение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1,11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1,11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0,94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0,94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275854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 dirty="0">
                          <a:effectLst/>
                        </a:rPr>
                        <a:t>География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2997789"/>
                  </a:ext>
                </a:extLst>
              </a:tr>
              <a:tr h="100269">
                <a:tc rowSpan="4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Математика и информатика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Алгебра и начала математического анализа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2,5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80506"/>
                  </a:ext>
                </a:extLst>
              </a:tr>
              <a:tr h="1002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Геометрия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2,52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1,52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2,5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693179"/>
                  </a:ext>
                </a:extLst>
              </a:tr>
              <a:tr h="1002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Вероятность и статистика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7497995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Информатика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269740"/>
                  </a:ext>
                </a:extLst>
              </a:tr>
              <a:tr h="93584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Естественные науки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Химия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3099273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Физика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88458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Биология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17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982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6" y="275512"/>
            <a:ext cx="3349542" cy="2215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     класса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770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rgbClr val="E2061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rgbClr val="E2061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Класс социального направления первых</a:t>
            </a:r>
          </a:p>
        </p:txBody>
      </p:sp>
      <p:sp>
        <p:nvSpPr>
          <p:cNvPr id="5" name="Trapezoid 99">
            <a:extLst>
              <a:ext uri="{FF2B5EF4-FFF2-40B4-BE49-F238E27FC236}">
                <a16:creationId xmlns:a16="http://schemas.microsoft.com/office/drawing/2014/main" id="{AF616BF8-F8DE-2F4B-2B80-02E0E1AEC218}"/>
              </a:ext>
            </a:extLst>
          </p:cNvPr>
          <p:cNvSpPr/>
          <p:nvPr/>
        </p:nvSpPr>
        <p:spPr>
          <a:xfrm>
            <a:off x="1082368" y="5054420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44">
            <a:extLst>
              <a:ext uri="{FF2B5EF4-FFF2-40B4-BE49-F238E27FC236}">
                <a16:creationId xmlns:a16="http://schemas.microsoft.com/office/drawing/2014/main" id="{8325D9C8-22AC-378B-28F3-3F5518A83473}"/>
              </a:ext>
            </a:extLst>
          </p:cNvPr>
          <p:cNvSpPr/>
          <p:nvPr/>
        </p:nvSpPr>
        <p:spPr>
          <a:xfrm flipV="1">
            <a:off x="1232321" y="5054422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8">
            <a:extLst>
              <a:ext uri="{FF2B5EF4-FFF2-40B4-BE49-F238E27FC236}">
                <a16:creationId xmlns:a16="http://schemas.microsoft.com/office/drawing/2014/main" id="{379F9AEA-0512-3086-402E-9CC2F6F4BCB4}"/>
              </a:ext>
            </a:extLst>
          </p:cNvPr>
          <p:cNvSpPr/>
          <p:nvPr/>
        </p:nvSpPr>
        <p:spPr>
          <a:xfrm>
            <a:off x="1405866" y="5227967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Российское движение детей и молодёжи «Движение Первых», ГБОУ Школа № 935,  Москва">
            <a:extLst>
              <a:ext uri="{FF2B5EF4-FFF2-40B4-BE49-F238E27FC236}">
                <a16:creationId xmlns:a16="http://schemas.microsoft.com/office/drawing/2014/main" id="{14BA32F1-5258-902F-CF71-9718B16040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996" b="92015" l="9948" r="89529">
                        <a14:foregroundMark x1="51309" y1="39924" x2="50262" y2="61597"/>
                        <a14:foregroundMark x1="57068" y1="36882" x2="64921" y2="31939"/>
                        <a14:foregroundMark x1="63874" y1="30038" x2="63874" y2="30038"/>
                        <a14:foregroundMark x1="66492" y1="28517" x2="69634" y2="26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91"/>
          <a:stretch/>
        </p:blipFill>
        <p:spPr bwMode="auto">
          <a:xfrm>
            <a:off x="1465340" y="5321876"/>
            <a:ext cx="793774" cy="82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Российское движение детей и молодёжи «Движение Первых», ГБОУ Школа № 935,  Москва">
            <a:extLst>
              <a:ext uri="{FF2B5EF4-FFF2-40B4-BE49-F238E27FC236}">
                <a16:creationId xmlns:a16="http://schemas.microsoft.com/office/drawing/2014/main" id="{C20EF471-420E-4558-ADC6-A856EAA034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996" b="92015" l="9948" r="89529">
                        <a14:foregroundMark x1="51309" y1="39924" x2="50262" y2="61597"/>
                        <a14:foregroundMark x1="57068" y1="36882" x2="64921" y2="31939"/>
                        <a14:foregroundMark x1="63874" y1="30038" x2="63874" y2="30038"/>
                        <a14:foregroundMark x1="66492" y1="28517" x2="69634" y2="26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91"/>
          <a:stretch/>
        </p:blipFill>
        <p:spPr bwMode="auto">
          <a:xfrm>
            <a:off x="1239420" y="1276272"/>
            <a:ext cx="793774" cy="82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8030AB3-C281-49F6-696B-1A5075FAF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08268"/>
              </p:ext>
            </p:extLst>
          </p:nvPr>
        </p:nvGraphicFramePr>
        <p:xfrm>
          <a:off x="3432642" y="370512"/>
          <a:ext cx="8595232" cy="5267223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766277">
                  <a:extLst>
                    <a:ext uri="{9D8B030D-6E8A-4147-A177-3AD203B41FA5}">
                      <a16:colId xmlns:a16="http://schemas.microsoft.com/office/drawing/2014/main" val="3868512831"/>
                    </a:ext>
                  </a:extLst>
                </a:gridCol>
                <a:gridCol w="3728852">
                  <a:extLst>
                    <a:ext uri="{9D8B030D-6E8A-4147-A177-3AD203B41FA5}">
                      <a16:colId xmlns:a16="http://schemas.microsoft.com/office/drawing/2014/main" val="1515506354"/>
                    </a:ext>
                  </a:extLst>
                </a:gridCol>
                <a:gridCol w="510639">
                  <a:extLst>
                    <a:ext uri="{9D8B030D-6E8A-4147-A177-3AD203B41FA5}">
                      <a16:colId xmlns:a16="http://schemas.microsoft.com/office/drawing/2014/main" val="1695953694"/>
                    </a:ext>
                  </a:extLst>
                </a:gridCol>
                <a:gridCol w="522515">
                  <a:extLst>
                    <a:ext uri="{9D8B030D-6E8A-4147-A177-3AD203B41FA5}">
                      <a16:colId xmlns:a16="http://schemas.microsoft.com/office/drawing/2014/main" val="1632506496"/>
                    </a:ext>
                  </a:extLst>
                </a:gridCol>
                <a:gridCol w="558140">
                  <a:extLst>
                    <a:ext uri="{9D8B030D-6E8A-4147-A177-3AD203B41FA5}">
                      <a16:colId xmlns:a16="http://schemas.microsoft.com/office/drawing/2014/main" val="1649052675"/>
                    </a:ext>
                  </a:extLst>
                </a:gridCol>
                <a:gridCol w="508809">
                  <a:extLst>
                    <a:ext uri="{9D8B030D-6E8A-4147-A177-3AD203B41FA5}">
                      <a16:colId xmlns:a16="http://schemas.microsoft.com/office/drawing/2014/main" val="1765699088"/>
                    </a:ext>
                  </a:extLst>
                </a:gridCol>
              </a:tblGrid>
              <a:tr h="18148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84402116"/>
                  </a:ext>
                </a:extLst>
              </a:tr>
              <a:tr h="1002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10.1 класс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11.1 класс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0982527"/>
                  </a:ext>
                </a:extLst>
              </a:tr>
              <a:tr h="2697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kern="1200">
                          <a:solidFill>
                            <a:schemeClr val="dk1"/>
                          </a:solidFill>
                          <a:effectLst/>
                        </a:rPr>
                        <a:t>М+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А+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М+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А+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830507"/>
                  </a:ext>
                </a:extLst>
              </a:tr>
              <a:tr h="9358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1. Обязательная часть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5094819"/>
                  </a:ext>
                </a:extLst>
              </a:tr>
              <a:tr h="935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Основы безопасности и защиты Родины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Основы безопасности и защиты Родины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9771544"/>
                  </a:ext>
                </a:extLst>
              </a:tr>
              <a:tr h="1002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Физическая культура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Физическая культура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512820"/>
                  </a:ext>
                </a:extLst>
              </a:tr>
              <a:tr h="10026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2. Часть, формируемая участниками образовательных отношений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45422828"/>
                  </a:ext>
                </a:extLst>
              </a:tr>
              <a:tr h="10026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Технология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Технология. Технологический проектный практикум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570790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Технология. Технопредпринимательство и экономика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0,52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229067"/>
                  </a:ext>
                </a:extLst>
              </a:tr>
              <a:tr h="10026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Иностранные языки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Иностранный язык. Деловой английский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989387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Иностранный язык. Основы перевода в сфере культуры и искусства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189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7146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6" y="275512"/>
            <a:ext cx="3349542" cy="2215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     класса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182231" y="3577094"/>
            <a:ext cx="325041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rgbClr val="E2061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rgbClr val="E20613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Класс социального направления первых</a:t>
            </a:r>
          </a:p>
        </p:txBody>
      </p:sp>
      <p:sp>
        <p:nvSpPr>
          <p:cNvPr id="5" name="Trapezoid 99">
            <a:extLst>
              <a:ext uri="{FF2B5EF4-FFF2-40B4-BE49-F238E27FC236}">
                <a16:creationId xmlns:a16="http://schemas.microsoft.com/office/drawing/2014/main" id="{AF616BF8-F8DE-2F4B-2B80-02E0E1AEC218}"/>
              </a:ext>
            </a:extLst>
          </p:cNvPr>
          <p:cNvSpPr/>
          <p:nvPr/>
        </p:nvSpPr>
        <p:spPr>
          <a:xfrm>
            <a:off x="1082368" y="5054420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44">
            <a:extLst>
              <a:ext uri="{FF2B5EF4-FFF2-40B4-BE49-F238E27FC236}">
                <a16:creationId xmlns:a16="http://schemas.microsoft.com/office/drawing/2014/main" id="{8325D9C8-22AC-378B-28F3-3F5518A83473}"/>
              </a:ext>
            </a:extLst>
          </p:cNvPr>
          <p:cNvSpPr/>
          <p:nvPr/>
        </p:nvSpPr>
        <p:spPr>
          <a:xfrm flipV="1">
            <a:off x="1232321" y="5054422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8">
            <a:extLst>
              <a:ext uri="{FF2B5EF4-FFF2-40B4-BE49-F238E27FC236}">
                <a16:creationId xmlns:a16="http://schemas.microsoft.com/office/drawing/2014/main" id="{379F9AEA-0512-3086-402E-9CC2F6F4BCB4}"/>
              </a:ext>
            </a:extLst>
          </p:cNvPr>
          <p:cNvSpPr/>
          <p:nvPr/>
        </p:nvSpPr>
        <p:spPr>
          <a:xfrm>
            <a:off x="1405866" y="5227967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Российское движение детей и молодёжи «Движение Первых», ГБОУ Школа № 935,  Москва">
            <a:extLst>
              <a:ext uri="{FF2B5EF4-FFF2-40B4-BE49-F238E27FC236}">
                <a16:creationId xmlns:a16="http://schemas.microsoft.com/office/drawing/2014/main" id="{14BA32F1-5258-902F-CF71-9718B16040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996" b="92015" l="9948" r="89529">
                        <a14:foregroundMark x1="51309" y1="39924" x2="50262" y2="61597"/>
                        <a14:foregroundMark x1="57068" y1="36882" x2="64921" y2="31939"/>
                        <a14:foregroundMark x1="63874" y1="30038" x2="63874" y2="30038"/>
                        <a14:foregroundMark x1="66492" y1="28517" x2="69634" y2="26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91"/>
          <a:stretch/>
        </p:blipFill>
        <p:spPr bwMode="auto">
          <a:xfrm>
            <a:off x="1465340" y="5321876"/>
            <a:ext cx="793774" cy="82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Российское движение детей и молодёжи «Движение Первых», ГБОУ Школа № 935,  Москва">
            <a:extLst>
              <a:ext uri="{FF2B5EF4-FFF2-40B4-BE49-F238E27FC236}">
                <a16:creationId xmlns:a16="http://schemas.microsoft.com/office/drawing/2014/main" id="{C20EF471-420E-4558-ADC6-A856EAA034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996" b="92015" l="9948" r="89529">
                        <a14:foregroundMark x1="51309" y1="39924" x2="50262" y2="61597"/>
                        <a14:foregroundMark x1="57068" y1="36882" x2="64921" y2="31939"/>
                        <a14:foregroundMark x1="63874" y1="30038" x2="63874" y2="30038"/>
                        <a14:foregroundMark x1="66492" y1="28517" x2="69634" y2="26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91"/>
          <a:stretch/>
        </p:blipFill>
        <p:spPr bwMode="auto">
          <a:xfrm>
            <a:off x="1239420" y="1276272"/>
            <a:ext cx="793774" cy="82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8030AB3-C281-49F6-696B-1A5075FAF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913774"/>
              </p:ext>
            </p:extLst>
          </p:nvPr>
        </p:nvGraphicFramePr>
        <p:xfrm>
          <a:off x="3432642" y="370512"/>
          <a:ext cx="8595232" cy="636951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766277">
                  <a:extLst>
                    <a:ext uri="{9D8B030D-6E8A-4147-A177-3AD203B41FA5}">
                      <a16:colId xmlns:a16="http://schemas.microsoft.com/office/drawing/2014/main" val="3868512831"/>
                    </a:ext>
                  </a:extLst>
                </a:gridCol>
                <a:gridCol w="3728852">
                  <a:extLst>
                    <a:ext uri="{9D8B030D-6E8A-4147-A177-3AD203B41FA5}">
                      <a16:colId xmlns:a16="http://schemas.microsoft.com/office/drawing/2014/main" val="1515506354"/>
                    </a:ext>
                  </a:extLst>
                </a:gridCol>
                <a:gridCol w="510639">
                  <a:extLst>
                    <a:ext uri="{9D8B030D-6E8A-4147-A177-3AD203B41FA5}">
                      <a16:colId xmlns:a16="http://schemas.microsoft.com/office/drawing/2014/main" val="1695953694"/>
                    </a:ext>
                  </a:extLst>
                </a:gridCol>
                <a:gridCol w="522515">
                  <a:extLst>
                    <a:ext uri="{9D8B030D-6E8A-4147-A177-3AD203B41FA5}">
                      <a16:colId xmlns:a16="http://schemas.microsoft.com/office/drawing/2014/main" val="1632506496"/>
                    </a:ext>
                  </a:extLst>
                </a:gridCol>
                <a:gridCol w="558140">
                  <a:extLst>
                    <a:ext uri="{9D8B030D-6E8A-4147-A177-3AD203B41FA5}">
                      <a16:colId xmlns:a16="http://schemas.microsoft.com/office/drawing/2014/main" val="1649052675"/>
                    </a:ext>
                  </a:extLst>
                </a:gridCol>
                <a:gridCol w="508809">
                  <a:extLst>
                    <a:ext uri="{9D8B030D-6E8A-4147-A177-3AD203B41FA5}">
                      <a16:colId xmlns:a16="http://schemas.microsoft.com/office/drawing/2014/main" val="1765699088"/>
                    </a:ext>
                  </a:extLst>
                </a:gridCol>
              </a:tblGrid>
              <a:tr h="18148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84402116"/>
                  </a:ext>
                </a:extLst>
              </a:tr>
              <a:tr h="1002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10.1 класс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11.1 класс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0982527"/>
                  </a:ext>
                </a:extLst>
              </a:tr>
              <a:tr h="2697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kern="1200">
                          <a:solidFill>
                            <a:schemeClr val="dk1"/>
                          </a:solidFill>
                          <a:effectLst/>
                        </a:rPr>
                        <a:t>М+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А+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М+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>
                          <a:effectLst/>
                        </a:rPr>
                        <a:t>А+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830507"/>
                  </a:ext>
                </a:extLst>
              </a:tr>
              <a:tr h="10026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2. Часть, формируемая участниками образовательных отношений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45422828"/>
                  </a:ext>
                </a:extLst>
              </a:tr>
              <a:tr h="93584">
                <a:tc rowSpan="7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Общественные науки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Обществознание. Избранные вопросы обществознания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327783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История. История Новосибирской области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349221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История. История русской культуры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519504"/>
                  </a:ext>
                </a:extLst>
              </a:tr>
              <a:tr h="1814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Обществознание. Молодежные движения в России: история и современность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029677"/>
                  </a:ext>
                </a:extLst>
              </a:tr>
              <a:tr h="1814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Обществознание. Государственная молодежная политика в Российской Федерации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05062"/>
                  </a:ext>
                </a:extLst>
              </a:tr>
              <a:tr h="2005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Обществознание. Теории и методики нравственного и патриотического воспитания молодежи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8470470"/>
                  </a:ext>
                </a:extLst>
              </a:tr>
              <a:tr h="93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Обществознание. Теории и методики лидерства и управления</a:t>
                      </a:r>
                      <a:endParaRPr lang="ru-RU" b="1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443629"/>
                  </a:ext>
                </a:extLst>
              </a:tr>
              <a:tr h="9358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Количество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13" marR="5013" marT="5013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5127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2392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55B0B94-CC05-830E-4288-64B859FC5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245906"/>
              </p:ext>
            </p:extLst>
          </p:nvPr>
        </p:nvGraphicFramePr>
        <p:xfrm>
          <a:off x="489996" y="1777999"/>
          <a:ext cx="5389944" cy="3377565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5389944">
                  <a:extLst>
                    <a:ext uri="{9D8B030D-6E8A-4147-A177-3AD203B41FA5}">
                      <a16:colId xmlns:a16="http://schemas.microsoft.com/office/drawing/2014/main" val="3787556505"/>
                    </a:ext>
                  </a:extLst>
                </a:gridCol>
              </a:tblGrid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География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733934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Информатика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762762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Химия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984178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Физика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4394552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Биология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1718276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Основы безопасности и защиты Родины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7157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Физическая культура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976456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Технологический проектный практикум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314791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Технопредпринимательство и экономика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485016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2F561DF-4737-FE20-F31C-07089B6E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solidFill>
                  <a:schemeClr val="tx2"/>
                </a:solidFill>
              </a:rPr>
              <a:t>Заочное/семейное/дистанционное обучение</a:t>
            </a:r>
            <a:endParaRPr lang="ru-RU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C8946E5-9D72-71AC-FBA9-9ADDDEB754A1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1">
            <a:extLst>
              <a:ext uri="{FF2B5EF4-FFF2-40B4-BE49-F238E27FC236}">
                <a16:creationId xmlns:a16="http://schemas.microsoft.com/office/drawing/2014/main" id="{2CE54F34-BC51-93CC-B894-7D6A8CF1927F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F3DA58-8B21-C9B6-A1AA-503A488BE1E7}"/>
              </a:ext>
            </a:extLst>
          </p:cNvPr>
          <p:cNvSpPr txBox="1"/>
          <p:nvPr/>
        </p:nvSpPr>
        <p:spPr>
          <a:xfrm>
            <a:off x="5989898" y="1783288"/>
            <a:ext cx="571210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Очно в 10 классе – 27 ч (4 учебных дня по 6-7 уроков в лицее)</a:t>
            </a:r>
          </a:p>
          <a:p>
            <a:r>
              <a:rPr lang="ru-RU" sz="2400" dirty="0"/>
              <a:t>Очно в 11 классе – 27 ч (4 учебных дня по 6-7 уроков в лицее)</a:t>
            </a:r>
          </a:p>
          <a:p>
            <a:r>
              <a:rPr lang="ru-RU" sz="2400" dirty="0"/>
              <a:t>Остальные дни - </a:t>
            </a: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Calibri"/>
              </a:rPr>
              <a:t>занятия по профилю (вуз), внеурочная деятельность, самостоятельная подготовка в рамках заочного обучения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59068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6" y="275512"/>
            <a:ext cx="3349542" cy="2215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г класса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37071" y="3577094"/>
            <a:ext cx="3432643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rgbClr val="FFC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Профильный гуманитарный класс</a:t>
            </a:r>
          </a:p>
        </p:txBody>
      </p:sp>
      <p:sp>
        <p:nvSpPr>
          <p:cNvPr id="4" name="Trapezoid 14">
            <a:extLst>
              <a:ext uri="{FF2B5EF4-FFF2-40B4-BE49-F238E27FC236}">
                <a16:creationId xmlns:a16="http://schemas.microsoft.com/office/drawing/2014/main" id="{86054C88-09CB-30C8-A699-B59E4FC8701A}"/>
              </a:ext>
            </a:extLst>
          </p:cNvPr>
          <p:cNvSpPr/>
          <p:nvPr/>
        </p:nvSpPr>
        <p:spPr>
          <a:xfrm>
            <a:off x="1133579" y="4986555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Top Corners Rounded 4">
            <a:extLst>
              <a:ext uri="{FF2B5EF4-FFF2-40B4-BE49-F238E27FC236}">
                <a16:creationId xmlns:a16="http://schemas.microsoft.com/office/drawing/2014/main" id="{3A0B22F7-F9CA-E6A6-B318-669630EF5221}"/>
              </a:ext>
            </a:extLst>
          </p:cNvPr>
          <p:cNvSpPr/>
          <p:nvPr/>
        </p:nvSpPr>
        <p:spPr>
          <a:xfrm flipV="1">
            <a:off x="1283531" y="4986557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1">
            <a:extLst>
              <a:ext uri="{FF2B5EF4-FFF2-40B4-BE49-F238E27FC236}">
                <a16:creationId xmlns:a16="http://schemas.microsoft.com/office/drawing/2014/main" id="{671816FE-0287-DFE2-4FDF-7D0367078D77}"/>
              </a:ext>
            </a:extLst>
          </p:cNvPr>
          <p:cNvSpPr/>
          <p:nvPr/>
        </p:nvSpPr>
        <p:spPr>
          <a:xfrm>
            <a:off x="1454761" y="5160102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61">
            <a:extLst>
              <a:ext uri="{FF2B5EF4-FFF2-40B4-BE49-F238E27FC236}">
                <a16:creationId xmlns:a16="http://schemas.microsoft.com/office/drawing/2014/main" id="{33290DE7-7DC1-2091-88F6-336ECB2058AF}"/>
              </a:ext>
            </a:extLst>
          </p:cNvPr>
          <p:cNvGrpSpPr/>
          <p:nvPr/>
        </p:nvGrpSpPr>
        <p:grpSpPr>
          <a:xfrm>
            <a:off x="1721875" y="5427217"/>
            <a:ext cx="378492" cy="378494"/>
            <a:chOff x="11606213" y="5354638"/>
            <a:chExt cx="280987" cy="280988"/>
          </a:xfrm>
          <a:solidFill>
            <a:srgbClr val="FFC000"/>
          </a:solidFill>
        </p:grpSpPr>
        <p:sp>
          <p:nvSpPr>
            <p:cNvPr id="16" name="Freeform 3448">
              <a:extLst>
                <a:ext uri="{FF2B5EF4-FFF2-40B4-BE49-F238E27FC236}">
                  <a16:creationId xmlns:a16="http://schemas.microsoft.com/office/drawing/2014/main" id="{4B1FE545-45D9-DC0E-075C-FACA0C9B7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6213" y="5392738"/>
              <a:ext cx="128587" cy="90488"/>
            </a:xfrm>
            <a:custGeom>
              <a:avLst/>
              <a:gdLst>
                <a:gd name="T0" fmla="*/ 325 w 325"/>
                <a:gd name="T1" fmla="*/ 206 h 230"/>
                <a:gd name="T2" fmla="*/ 324 w 325"/>
                <a:gd name="T3" fmla="*/ 197 h 230"/>
                <a:gd name="T4" fmla="*/ 321 w 325"/>
                <a:gd name="T5" fmla="*/ 189 h 230"/>
                <a:gd name="T6" fmla="*/ 319 w 325"/>
                <a:gd name="T7" fmla="*/ 181 h 230"/>
                <a:gd name="T8" fmla="*/ 315 w 325"/>
                <a:gd name="T9" fmla="*/ 173 h 230"/>
                <a:gd name="T10" fmla="*/ 310 w 325"/>
                <a:gd name="T11" fmla="*/ 167 h 230"/>
                <a:gd name="T12" fmla="*/ 303 w 325"/>
                <a:gd name="T13" fmla="*/ 162 h 230"/>
                <a:gd name="T14" fmla="*/ 297 w 325"/>
                <a:gd name="T15" fmla="*/ 158 h 230"/>
                <a:gd name="T16" fmla="*/ 289 w 325"/>
                <a:gd name="T17" fmla="*/ 154 h 230"/>
                <a:gd name="T18" fmla="*/ 216 w 325"/>
                <a:gd name="T19" fmla="*/ 136 h 230"/>
                <a:gd name="T20" fmla="*/ 216 w 325"/>
                <a:gd name="T21" fmla="*/ 112 h 230"/>
                <a:gd name="T22" fmla="*/ 226 w 325"/>
                <a:gd name="T23" fmla="*/ 104 h 230"/>
                <a:gd name="T24" fmla="*/ 236 w 325"/>
                <a:gd name="T25" fmla="*/ 95 h 230"/>
                <a:gd name="T26" fmla="*/ 244 w 325"/>
                <a:gd name="T27" fmla="*/ 85 h 230"/>
                <a:gd name="T28" fmla="*/ 252 w 325"/>
                <a:gd name="T29" fmla="*/ 73 h 230"/>
                <a:gd name="T30" fmla="*/ 258 w 325"/>
                <a:gd name="T31" fmla="*/ 60 h 230"/>
                <a:gd name="T32" fmla="*/ 262 w 325"/>
                <a:gd name="T33" fmla="*/ 48 h 230"/>
                <a:gd name="T34" fmla="*/ 265 w 325"/>
                <a:gd name="T35" fmla="*/ 33 h 230"/>
                <a:gd name="T36" fmla="*/ 266 w 325"/>
                <a:gd name="T37" fmla="*/ 19 h 230"/>
                <a:gd name="T38" fmla="*/ 254 w 325"/>
                <a:gd name="T39" fmla="*/ 22 h 230"/>
                <a:gd name="T40" fmla="*/ 243 w 325"/>
                <a:gd name="T41" fmla="*/ 22 h 230"/>
                <a:gd name="T42" fmla="*/ 234 w 325"/>
                <a:gd name="T43" fmla="*/ 22 h 230"/>
                <a:gd name="T44" fmla="*/ 225 w 325"/>
                <a:gd name="T45" fmla="*/ 21 h 230"/>
                <a:gd name="T46" fmla="*/ 209 w 325"/>
                <a:gd name="T47" fmla="*/ 18 h 230"/>
                <a:gd name="T48" fmla="*/ 197 w 325"/>
                <a:gd name="T49" fmla="*/ 13 h 230"/>
                <a:gd name="T50" fmla="*/ 186 w 325"/>
                <a:gd name="T51" fmla="*/ 8 h 230"/>
                <a:gd name="T52" fmla="*/ 177 w 325"/>
                <a:gd name="T53" fmla="*/ 0 h 230"/>
                <a:gd name="T54" fmla="*/ 171 w 325"/>
                <a:gd name="T55" fmla="*/ 4 h 230"/>
                <a:gd name="T56" fmla="*/ 163 w 325"/>
                <a:gd name="T57" fmla="*/ 6 h 230"/>
                <a:gd name="T58" fmla="*/ 157 w 325"/>
                <a:gd name="T59" fmla="*/ 10 h 230"/>
                <a:gd name="T60" fmla="*/ 149 w 325"/>
                <a:gd name="T61" fmla="*/ 12 h 230"/>
                <a:gd name="T62" fmla="*/ 134 w 325"/>
                <a:gd name="T63" fmla="*/ 14 h 230"/>
                <a:gd name="T64" fmla="*/ 117 w 325"/>
                <a:gd name="T65" fmla="*/ 15 h 230"/>
                <a:gd name="T66" fmla="*/ 102 w 325"/>
                <a:gd name="T67" fmla="*/ 15 h 230"/>
                <a:gd name="T68" fmla="*/ 87 w 325"/>
                <a:gd name="T69" fmla="*/ 13 h 230"/>
                <a:gd name="T70" fmla="*/ 73 w 325"/>
                <a:gd name="T71" fmla="*/ 9 h 230"/>
                <a:gd name="T72" fmla="*/ 62 w 325"/>
                <a:gd name="T73" fmla="*/ 4 h 230"/>
                <a:gd name="T74" fmla="*/ 60 w 325"/>
                <a:gd name="T75" fmla="*/ 10 h 230"/>
                <a:gd name="T76" fmla="*/ 60 w 325"/>
                <a:gd name="T77" fmla="*/ 17 h 230"/>
                <a:gd name="T78" fmla="*/ 62 w 325"/>
                <a:gd name="T79" fmla="*/ 31 h 230"/>
                <a:gd name="T80" fmla="*/ 64 w 325"/>
                <a:gd name="T81" fmla="*/ 45 h 230"/>
                <a:gd name="T82" fmla="*/ 68 w 325"/>
                <a:gd name="T83" fmla="*/ 58 h 230"/>
                <a:gd name="T84" fmla="*/ 73 w 325"/>
                <a:gd name="T85" fmla="*/ 71 h 230"/>
                <a:gd name="T86" fmla="*/ 81 w 325"/>
                <a:gd name="T87" fmla="*/ 82 h 230"/>
                <a:gd name="T88" fmla="*/ 89 w 325"/>
                <a:gd name="T89" fmla="*/ 93 h 230"/>
                <a:gd name="T90" fmla="*/ 98 w 325"/>
                <a:gd name="T91" fmla="*/ 102 h 230"/>
                <a:gd name="T92" fmla="*/ 108 w 325"/>
                <a:gd name="T93" fmla="*/ 109 h 230"/>
                <a:gd name="T94" fmla="*/ 108 w 325"/>
                <a:gd name="T95" fmla="*/ 136 h 230"/>
                <a:gd name="T96" fmla="*/ 37 w 325"/>
                <a:gd name="T97" fmla="*/ 155 h 230"/>
                <a:gd name="T98" fmla="*/ 30 w 325"/>
                <a:gd name="T99" fmla="*/ 158 h 230"/>
                <a:gd name="T100" fmla="*/ 23 w 325"/>
                <a:gd name="T101" fmla="*/ 162 h 230"/>
                <a:gd name="T102" fmla="*/ 17 w 325"/>
                <a:gd name="T103" fmla="*/ 167 h 230"/>
                <a:gd name="T104" fmla="*/ 10 w 325"/>
                <a:gd name="T105" fmla="*/ 173 h 230"/>
                <a:gd name="T106" fmla="*/ 7 w 325"/>
                <a:gd name="T107" fmla="*/ 181 h 230"/>
                <a:gd name="T108" fmla="*/ 3 w 325"/>
                <a:gd name="T109" fmla="*/ 189 h 230"/>
                <a:gd name="T110" fmla="*/ 0 w 325"/>
                <a:gd name="T111" fmla="*/ 197 h 230"/>
                <a:gd name="T112" fmla="*/ 0 w 325"/>
                <a:gd name="T113" fmla="*/ 206 h 230"/>
                <a:gd name="T114" fmla="*/ 0 w 325"/>
                <a:gd name="T115" fmla="*/ 230 h 230"/>
                <a:gd name="T116" fmla="*/ 325 w 325"/>
                <a:gd name="T117" fmla="*/ 230 h 230"/>
                <a:gd name="T118" fmla="*/ 325 w 325"/>
                <a:gd name="T119" fmla="*/ 2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325" y="206"/>
                  </a:moveTo>
                  <a:lnTo>
                    <a:pt x="324" y="197"/>
                  </a:lnTo>
                  <a:lnTo>
                    <a:pt x="321" y="189"/>
                  </a:lnTo>
                  <a:lnTo>
                    <a:pt x="319" y="181"/>
                  </a:lnTo>
                  <a:lnTo>
                    <a:pt x="315" y="173"/>
                  </a:lnTo>
                  <a:lnTo>
                    <a:pt x="310" y="167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4"/>
                  </a:lnTo>
                  <a:lnTo>
                    <a:pt x="216" y="136"/>
                  </a:lnTo>
                  <a:lnTo>
                    <a:pt x="216" y="112"/>
                  </a:lnTo>
                  <a:lnTo>
                    <a:pt x="226" y="104"/>
                  </a:lnTo>
                  <a:lnTo>
                    <a:pt x="236" y="95"/>
                  </a:lnTo>
                  <a:lnTo>
                    <a:pt x="244" y="85"/>
                  </a:lnTo>
                  <a:lnTo>
                    <a:pt x="252" y="73"/>
                  </a:lnTo>
                  <a:lnTo>
                    <a:pt x="258" y="60"/>
                  </a:lnTo>
                  <a:lnTo>
                    <a:pt x="262" y="48"/>
                  </a:lnTo>
                  <a:lnTo>
                    <a:pt x="265" y="33"/>
                  </a:lnTo>
                  <a:lnTo>
                    <a:pt x="266" y="19"/>
                  </a:lnTo>
                  <a:lnTo>
                    <a:pt x="254" y="22"/>
                  </a:lnTo>
                  <a:lnTo>
                    <a:pt x="243" y="22"/>
                  </a:lnTo>
                  <a:lnTo>
                    <a:pt x="234" y="22"/>
                  </a:lnTo>
                  <a:lnTo>
                    <a:pt x="225" y="21"/>
                  </a:lnTo>
                  <a:lnTo>
                    <a:pt x="209" y="18"/>
                  </a:lnTo>
                  <a:lnTo>
                    <a:pt x="197" y="13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3" y="6"/>
                  </a:lnTo>
                  <a:lnTo>
                    <a:pt x="157" y="10"/>
                  </a:lnTo>
                  <a:lnTo>
                    <a:pt x="149" y="12"/>
                  </a:lnTo>
                  <a:lnTo>
                    <a:pt x="134" y="14"/>
                  </a:lnTo>
                  <a:lnTo>
                    <a:pt x="117" y="15"/>
                  </a:lnTo>
                  <a:lnTo>
                    <a:pt x="102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0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3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8" y="102"/>
                  </a:lnTo>
                  <a:lnTo>
                    <a:pt x="108" y="109"/>
                  </a:lnTo>
                  <a:lnTo>
                    <a:pt x="108" y="136"/>
                  </a:lnTo>
                  <a:lnTo>
                    <a:pt x="37" y="155"/>
                  </a:lnTo>
                  <a:lnTo>
                    <a:pt x="30" y="158"/>
                  </a:lnTo>
                  <a:lnTo>
                    <a:pt x="23" y="162"/>
                  </a:lnTo>
                  <a:lnTo>
                    <a:pt x="17" y="167"/>
                  </a:lnTo>
                  <a:lnTo>
                    <a:pt x="10" y="173"/>
                  </a:lnTo>
                  <a:lnTo>
                    <a:pt x="7" y="181"/>
                  </a:lnTo>
                  <a:lnTo>
                    <a:pt x="3" y="189"/>
                  </a:lnTo>
                  <a:lnTo>
                    <a:pt x="0" y="197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449">
              <a:extLst>
                <a:ext uri="{FF2B5EF4-FFF2-40B4-BE49-F238E27FC236}">
                  <a16:creationId xmlns:a16="http://schemas.microsoft.com/office/drawing/2014/main" id="{95EE5F5E-2430-7CB1-BC35-8674E405A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1613" y="5354638"/>
              <a:ext cx="79375" cy="36513"/>
            </a:xfrm>
            <a:custGeom>
              <a:avLst/>
              <a:gdLst>
                <a:gd name="T0" fmla="*/ 104 w 199"/>
                <a:gd name="T1" fmla="*/ 69 h 92"/>
                <a:gd name="T2" fmla="*/ 109 w 199"/>
                <a:gd name="T3" fmla="*/ 67 h 92"/>
                <a:gd name="T4" fmla="*/ 114 w 199"/>
                <a:gd name="T5" fmla="*/ 66 h 92"/>
                <a:gd name="T6" fmla="*/ 116 w 199"/>
                <a:gd name="T7" fmla="*/ 67 h 92"/>
                <a:gd name="T8" fmla="*/ 119 w 199"/>
                <a:gd name="T9" fmla="*/ 68 h 92"/>
                <a:gd name="T10" fmla="*/ 122 w 199"/>
                <a:gd name="T11" fmla="*/ 69 h 92"/>
                <a:gd name="T12" fmla="*/ 123 w 199"/>
                <a:gd name="T13" fmla="*/ 72 h 92"/>
                <a:gd name="T14" fmla="*/ 125 w 199"/>
                <a:gd name="T15" fmla="*/ 76 h 92"/>
                <a:gd name="T16" fmla="*/ 129 w 199"/>
                <a:gd name="T17" fmla="*/ 78 h 92"/>
                <a:gd name="T18" fmla="*/ 133 w 199"/>
                <a:gd name="T19" fmla="*/ 82 h 92"/>
                <a:gd name="T20" fmla="*/ 137 w 199"/>
                <a:gd name="T21" fmla="*/ 85 h 92"/>
                <a:gd name="T22" fmla="*/ 149 w 199"/>
                <a:gd name="T23" fmla="*/ 89 h 92"/>
                <a:gd name="T24" fmla="*/ 161 w 199"/>
                <a:gd name="T25" fmla="*/ 92 h 92"/>
                <a:gd name="T26" fmla="*/ 173 w 199"/>
                <a:gd name="T27" fmla="*/ 92 h 92"/>
                <a:gd name="T28" fmla="*/ 183 w 199"/>
                <a:gd name="T29" fmla="*/ 92 h 92"/>
                <a:gd name="T30" fmla="*/ 192 w 199"/>
                <a:gd name="T31" fmla="*/ 91 h 92"/>
                <a:gd name="T32" fmla="*/ 199 w 199"/>
                <a:gd name="T33" fmla="*/ 90 h 92"/>
                <a:gd name="T34" fmla="*/ 196 w 199"/>
                <a:gd name="T35" fmla="*/ 80 h 92"/>
                <a:gd name="T36" fmla="*/ 194 w 199"/>
                <a:gd name="T37" fmla="*/ 71 h 92"/>
                <a:gd name="T38" fmla="*/ 190 w 199"/>
                <a:gd name="T39" fmla="*/ 63 h 92"/>
                <a:gd name="T40" fmla="*/ 186 w 199"/>
                <a:gd name="T41" fmla="*/ 54 h 92"/>
                <a:gd name="T42" fmla="*/ 181 w 199"/>
                <a:gd name="T43" fmla="*/ 46 h 92"/>
                <a:gd name="T44" fmla="*/ 176 w 199"/>
                <a:gd name="T45" fmla="*/ 39 h 92"/>
                <a:gd name="T46" fmla="*/ 169 w 199"/>
                <a:gd name="T47" fmla="*/ 32 h 92"/>
                <a:gd name="T48" fmla="*/ 163 w 199"/>
                <a:gd name="T49" fmla="*/ 26 h 92"/>
                <a:gd name="T50" fmla="*/ 156 w 199"/>
                <a:gd name="T51" fmla="*/ 21 h 92"/>
                <a:gd name="T52" fmla="*/ 149 w 199"/>
                <a:gd name="T53" fmla="*/ 15 h 92"/>
                <a:gd name="T54" fmla="*/ 141 w 199"/>
                <a:gd name="T55" fmla="*/ 10 h 92"/>
                <a:gd name="T56" fmla="*/ 133 w 199"/>
                <a:gd name="T57" fmla="*/ 6 h 92"/>
                <a:gd name="T58" fmla="*/ 124 w 199"/>
                <a:gd name="T59" fmla="*/ 4 h 92"/>
                <a:gd name="T60" fmla="*/ 115 w 199"/>
                <a:gd name="T61" fmla="*/ 1 h 92"/>
                <a:gd name="T62" fmla="*/ 106 w 199"/>
                <a:gd name="T63" fmla="*/ 0 h 92"/>
                <a:gd name="T64" fmla="*/ 97 w 199"/>
                <a:gd name="T65" fmla="*/ 0 h 92"/>
                <a:gd name="T66" fmla="*/ 89 w 199"/>
                <a:gd name="T67" fmla="*/ 0 h 92"/>
                <a:gd name="T68" fmla="*/ 81 w 199"/>
                <a:gd name="T69" fmla="*/ 1 h 92"/>
                <a:gd name="T70" fmla="*/ 73 w 199"/>
                <a:gd name="T71" fmla="*/ 4 h 92"/>
                <a:gd name="T72" fmla="*/ 65 w 199"/>
                <a:gd name="T73" fmla="*/ 5 h 92"/>
                <a:gd name="T74" fmla="*/ 57 w 199"/>
                <a:gd name="T75" fmla="*/ 9 h 92"/>
                <a:gd name="T76" fmla="*/ 51 w 199"/>
                <a:gd name="T77" fmla="*/ 13 h 92"/>
                <a:gd name="T78" fmla="*/ 43 w 199"/>
                <a:gd name="T79" fmla="*/ 17 h 92"/>
                <a:gd name="T80" fmla="*/ 37 w 199"/>
                <a:gd name="T81" fmla="*/ 22 h 92"/>
                <a:gd name="T82" fmla="*/ 25 w 199"/>
                <a:gd name="T83" fmla="*/ 32 h 92"/>
                <a:gd name="T84" fmla="*/ 15 w 199"/>
                <a:gd name="T85" fmla="*/ 45 h 92"/>
                <a:gd name="T86" fmla="*/ 6 w 199"/>
                <a:gd name="T87" fmla="*/ 60 h 92"/>
                <a:gd name="T88" fmla="*/ 0 w 199"/>
                <a:gd name="T89" fmla="*/ 76 h 92"/>
                <a:gd name="T90" fmla="*/ 1 w 199"/>
                <a:gd name="T91" fmla="*/ 75 h 92"/>
                <a:gd name="T92" fmla="*/ 10 w 199"/>
                <a:gd name="T93" fmla="*/ 80 h 92"/>
                <a:gd name="T94" fmla="*/ 21 w 199"/>
                <a:gd name="T95" fmla="*/ 84 h 92"/>
                <a:gd name="T96" fmla="*/ 36 w 199"/>
                <a:gd name="T97" fmla="*/ 86 h 92"/>
                <a:gd name="T98" fmla="*/ 50 w 199"/>
                <a:gd name="T99" fmla="*/ 87 h 92"/>
                <a:gd name="T100" fmla="*/ 65 w 199"/>
                <a:gd name="T101" fmla="*/ 86 h 92"/>
                <a:gd name="T102" fmla="*/ 79 w 199"/>
                <a:gd name="T103" fmla="*/ 84 h 92"/>
                <a:gd name="T104" fmla="*/ 87 w 199"/>
                <a:gd name="T105" fmla="*/ 81 h 92"/>
                <a:gd name="T106" fmla="*/ 93 w 199"/>
                <a:gd name="T107" fmla="*/ 77 h 92"/>
                <a:gd name="T108" fmla="*/ 98 w 199"/>
                <a:gd name="T109" fmla="*/ 75 h 92"/>
                <a:gd name="T110" fmla="*/ 104 w 199"/>
                <a:gd name="T11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9" h="92">
                  <a:moveTo>
                    <a:pt x="104" y="69"/>
                  </a:moveTo>
                  <a:lnTo>
                    <a:pt x="109" y="67"/>
                  </a:lnTo>
                  <a:lnTo>
                    <a:pt x="114" y="66"/>
                  </a:lnTo>
                  <a:lnTo>
                    <a:pt x="116" y="67"/>
                  </a:lnTo>
                  <a:lnTo>
                    <a:pt x="119" y="68"/>
                  </a:lnTo>
                  <a:lnTo>
                    <a:pt x="122" y="69"/>
                  </a:lnTo>
                  <a:lnTo>
                    <a:pt x="123" y="72"/>
                  </a:lnTo>
                  <a:lnTo>
                    <a:pt x="125" y="76"/>
                  </a:lnTo>
                  <a:lnTo>
                    <a:pt x="129" y="78"/>
                  </a:lnTo>
                  <a:lnTo>
                    <a:pt x="133" y="82"/>
                  </a:lnTo>
                  <a:lnTo>
                    <a:pt x="137" y="85"/>
                  </a:lnTo>
                  <a:lnTo>
                    <a:pt x="149" y="89"/>
                  </a:lnTo>
                  <a:lnTo>
                    <a:pt x="161" y="92"/>
                  </a:lnTo>
                  <a:lnTo>
                    <a:pt x="173" y="92"/>
                  </a:lnTo>
                  <a:lnTo>
                    <a:pt x="183" y="92"/>
                  </a:lnTo>
                  <a:lnTo>
                    <a:pt x="192" y="91"/>
                  </a:lnTo>
                  <a:lnTo>
                    <a:pt x="199" y="90"/>
                  </a:lnTo>
                  <a:lnTo>
                    <a:pt x="196" y="80"/>
                  </a:lnTo>
                  <a:lnTo>
                    <a:pt x="194" y="71"/>
                  </a:lnTo>
                  <a:lnTo>
                    <a:pt x="190" y="63"/>
                  </a:lnTo>
                  <a:lnTo>
                    <a:pt x="186" y="54"/>
                  </a:lnTo>
                  <a:lnTo>
                    <a:pt x="181" y="46"/>
                  </a:lnTo>
                  <a:lnTo>
                    <a:pt x="176" y="39"/>
                  </a:lnTo>
                  <a:lnTo>
                    <a:pt x="169" y="32"/>
                  </a:lnTo>
                  <a:lnTo>
                    <a:pt x="163" y="26"/>
                  </a:lnTo>
                  <a:lnTo>
                    <a:pt x="156" y="21"/>
                  </a:lnTo>
                  <a:lnTo>
                    <a:pt x="149" y="15"/>
                  </a:lnTo>
                  <a:lnTo>
                    <a:pt x="141" y="10"/>
                  </a:lnTo>
                  <a:lnTo>
                    <a:pt x="133" y="6"/>
                  </a:lnTo>
                  <a:lnTo>
                    <a:pt x="124" y="4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9" y="0"/>
                  </a:lnTo>
                  <a:lnTo>
                    <a:pt x="81" y="1"/>
                  </a:lnTo>
                  <a:lnTo>
                    <a:pt x="73" y="4"/>
                  </a:lnTo>
                  <a:lnTo>
                    <a:pt x="65" y="5"/>
                  </a:lnTo>
                  <a:lnTo>
                    <a:pt x="57" y="9"/>
                  </a:lnTo>
                  <a:lnTo>
                    <a:pt x="51" y="13"/>
                  </a:lnTo>
                  <a:lnTo>
                    <a:pt x="43" y="17"/>
                  </a:lnTo>
                  <a:lnTo>
                    <a:pt x="37" y="22"/>
                  </a:lnTo>
                  <a:lnTo>
                    <a:pt x="25" y="32"/>
                  </a:lnTo>
                  <a:lnTo>
                    <a:pt x="15" y="45"/>
                  </a:lnTo>
                  <a:lnTo>
                    <a:pt x="6" y="60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10" y="80"/>
                  </a:lnTo>
                  <a:lnTo>
                    <a:pt x="21" y="84"/>
                  </a:lnTo>
                  <a:lnTo>
                    <a:pt x="36" y="86"/>
                  </a:lnTo>
                  <a:lnTo>
                    <a:pt x="50" y="87"/>
                  </a:lnTo>
                  <a:lnTo>
                    <a:pt x="65" y="86"/>
                  </a:lnTo>
                  <a:lnTo>
                    <a:pt x="79" y="84"/>
                  </a:lnTo>
                  <a:lnTo>
                    <a:pt x="87" y="81"/>
                  </a:lnTo>
                  <a:lnTo>
                    <a:pt x="93" y="77"/>
                  </a:lnTo>
                  <a:lnTo>
                    <a:pt x="98" y="75"/>
                  </a:ln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450">
              <a:extLst>
                <a:ext uri="{FF2B5EF4-FFF2-40B4-BE49-F238E27FC236}">
                  <a16:creationId xmlns:a16="http://schemas.microsoft.com/office/drawing/2014/main" id="{037E91F1-EF7A-DD78-499B-0708EE466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58613" y="5392738"/>
              <a:ext cx="128587" cy="90488"/>
            </a:xfrm>
            <a:custGeom>
              <a:avLst/>
              <a:gdLst>
                <a:gd name="T0" fmla="*/ 289 w 325"/>
                <a:gd name="T1" fmla="*/ 154 h 230"/>
                <a:gd name="T2" fmla="*/ 217 w 325"/>
                <a:gd name="T3" fmla="*/ 136 h 230"/>
                <a:gd name="T4" fmla="*/ 217 w 325"/>
                <a:gd name="T5" fmla="*/ 112 h 230"/>
                <a:gd name="T6" fmla="*/ 227 w 325"/>
                <a:gd name="T7" fmla="*/ 104 h 230"/>
                <a:gd name="T8" fmla="*/ 236 w 325"/>
                <a:gd name="T9" fmla="*/ 95 h 230"/>
                <a:gd name="T10" fmla="*/ 245 w 325"/>
                <a:gd name="T11" fmla="*/ 85 h 230"/>
                <a:gd name="T12" fmla="*/ 252 w 325"/>
                <a:gd name="T13" fmla="*/ 73 h 230"/>
                <a:gd name="T14" fmla="*/ 258 w 325"/>
                <a:gd name="T15" fmla="*/ 60 h 230"/>
                <a:gd name="T16" fmla="*/ 263 w 325"/>
                <a:gd name="T17" fmla="*/ 48 h 230"/>
                <a:gd name="T18" fmla="*/ 266 w 325"/>
                <a:gd name="T19" fmla="*/ 33 h 230"/>
                <a:gd name="T20" fmla="*/ 267 w 325"/>
                <a:gd name="T21" fmla="*/ 19 h 230"/>
                <a:gd name="T22" fmla="*/ 256 w 325"/>
                <a:gd name="T23" fmla="*/ 22 h 230"/>
                <a:gd name="T24" fmla="*/ 243 w 325"/>
                <a:gd name="T25" fmla="*/ 22 h 230"/>
                <a:gd name="T26" fmla="*/ 234 w 325"/>
                <a:gd name="T27" fmla="*/ 22 h 230"/>
                <a:gd name="T28" fmla="*/ 225 w 325"/>
                <a:gd name="T29" fmla="*/ 21 h 230"/>
                <a:gd name="T30" fmla="*/ 211 w 325"/>
                <a:gd name="T31" fmla="*/ 18 h 230"/>
                <a:gd name="T32" fmla="*/ 198 w 325"/>
                <a:gd name="T33" fmla="*/ 13 h 230"/>
                <a:gd name="T34" fmla="*/ 186 w 325"/>
                <a:gd name="T35" fmla="*/ 8 h 230"/>
                <a:gd name="T36" fmla="*/ 177 w 325"/>
                <a:gd name="T37" fmla="*/ 0 h 230"/>
                <a:gd name="T38" fmla="*/ 171 w 325"/>
                <a:gd name="T39" fmla="*/ 4 h 230"/>
                <a:gd name="T40" fmla="*/ 164 w 325"/>
                <a:gd name="T41" fmla="*/ 6 h 230"/>
                <a:gd name="T42" fmla="*/ 157 w 325"/>
                <a:gd name="T43" fmla="*/ 10 h 230"/>
                <a:gd name="T44" fmla="*/ 149 w 325"/>
                <a:gd name="T45" fmla="*/ 12 h 230"/>
                <a:gd name="T46" fmla="*/ 134 w 325"/>
                <a:gd name="T47" fmla="*/ 14 h 230"/>
                <a:gd name="T48" fmla="*/ 118 w 325"/>
                <a:gd name="T49" fmla="*/ 15 h 230"/>
                <a:gd name="T50" fmla="*/ 103 w 325"/>
                <a:gd name="T51" fmla="*/ 15 h 230"/>
                <a:gd name="T52" fmla="*/ 87 w 325"/>
                <a:gd name="T53" fmla="*/ 13 h 230"/>
                <a:gd name="T54" fmla="*/ 73 w 325"/>
                <a:gd name="T55" fmla="*/ 9 h 230"/>
                <a:gd name="T56" fmla="*/ 62 w 325"/>
                <a:gd name="T57" fmla="*/ 4 h 230"/>
                <a:gd name="T58" fmla="*/ 62 w 325"/>
                <a:gd name="T59" fmla="*/ 10 h 230"/>
                <a:gd name="T60" fmla="*/ 60 w 325"/>
                <a:gd name="T61" fmla="*/ 17 h 230"/>
                <a:gd name="T62" fmla="*/ 62 w 325"/>
                <a:gd name="T63" fmla="*/ 31 h 230"/>
                <a:gd name="T64" fmla="*/ 64 w 325"/>
                <a:gd name="T65" fmla="*/ 45 h 230"/>
                <a:gd name="T66" fmla="*/ 68 w 325"/>
                <a:gd name="T67" fmla="*/ 58 h 230"/>
                <a:gd name="T68" fmla="*/ 75 w 325"/>
                <a:gd name="T69" fmla="*/ 71 h 230"/>
                <a:gd name="T70" fmla="*/ 81 w 325"/>
                <a:gd name="T71" fmla="*/ 82 h 230"/>
                <a:gd name="T72" fmla="*/ 89 w 325"/>
                <a:gd name="T73" fmla="*/ 93 h 230"/>
                <a:gd name="T74" fmla="*/ 99 w 325"/>
                <a:gd name="T75" fmla="*/ 102 h 230"/>
                <a:gd name="T76" fmla="*/ 109 w 325"/>
                <a:gd name="T77" fmla="*/ 109 h 230"/>
                <a:gd name="T78" fmla="*/ 109 w 325"/>
                <a:gd name="T79" fmla="*/ 136 h 230"/>
                <a:gd name="T80" fmla="*/ 39 w 325"/>
                <a:gd name="T81" fmla="*/ 155 h 230"/>
                <a:gd name="T82" fmla="*/ 31 w 325"/>
                <a:gd name="T83" fmla="*/ 158 h 230"/>
                <a:gd name="T84" fmla="*/ 23 w 325"/>
                <a:gd name="T85" fmla="*/ 162 h 230"/>
                <a:gd name="T86" fmla="*/ 17 w 325"/>
                <a:gd name="T87" fmla="*/ 167 h 230"/>
                <a:gd name="T88" fmla="*/ 12 w 325"/>
                <a:gd name="T89" fmla="*/ 173 h 230"/>
                <a:gd name="T90" fmla="*/ 7 w 325"/>
                <a:gd name="T91" fmla="*/ 181 h 230"/>
                <a:gd name="T92" fmla="*/ 4 w 325"/>
                <a:gd name="T93" fmla="*/ 189 h 230"/>
                <a:gd name="T94" fmla="*/ 1 w 325"/>
                <a:gd name="T95" fmla="*/ 197 h 230"/>
                <a:gd name="T96" fmla="*/ 0 w 325"/>
                <a:gd name="T97" fmla="*/ 206 h 230"/>
                <a:gd name="T98" fmla="*/ 0 w 325"/>
                <a:gd name="T99" fmla="*/ 230 h 230"/>
                <a:gd name="T100" fmla="*/ 325 w 325"/>
                <a:gd name="T101" fmla="*/ 230 h 230"/>
                <a:gd name="T102" fmla="*/ 325 w 325"/>
                <a:gd name="T103" fmla="*/ 206 h 230"/>
                <a:gd name="T104" fmla="*/ 324 w 325"/>
                <a:gd name="T105" fmla="*/ 197 h 230"/>
                <a:gd name="T106" fmla="*/ 322 w 325"/>
                <a:gd name="T107" fmla="*/ 189 h 230"/>
                <a:gd name="T108" fmla="*/ 319 w 325"/>
                <a:gd name="T109" fmla="*/ 181 h 230"/>
                <a:gd name="T110" fmla="*/ 315 w 325"/>
                <a:gd name="T111" fmla="*/ 173 h 230"/>
                <a:gd name="T112" fmla="*/ 310 w 325"/>
                <a:gd name="T113" fmla="*/ 167 h 230"/>
                <a:gd name="T114" fmla="*/ 303 w 325"/>
                <a:gd name="T115" fmla="*/ 162 h 230"/>
                <a:gd name="T116" fmla="*/ 297 w 325"/>
                <a:gd name="T117" fmla="*/ 158 h 230"/>
                <a:gd name="T118" fmla="*/ 289 w 325"/>
                <a:gd name="T119" fmla="*/ 15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289" y="154"/>
                  </a:moveTo>
                  <a:lnTo>
                    <a:pt x="217" y="136"/>
                  </a:lnTo>
                  <a:lnTo>
                    <a:pt x="217" y="112"/>
                  </a:lnTo>
                  <a:lnTo>
                    <a:pt x="227" y="104"/>
                  </a:lnTo>
                  <a:lnTo>
                    <a:pt x="236" y="95"/>
                  </a:lnTo>
                  <a:lnTo>
                    <a:pt x="245" y="85"/>
                  </a:lnTo>
                  <a:lnTo>
                    <a:pt x="252" y="73"/>
                  </a:lnTo>
                  <a:lnTo>
                    <a:pt x="258" y="60"/>
                  </a:lnTo>
                  <a:lnTo>
                    <a:pt x="263" y="48"/>
                  </a:lnTo>
                  <a:lnTo>
                    <a:pt x="266" y="33"/>
                  </a:lnTo>
                  <a:lnTo>
                    <a:pt x="267" y="19"/>
                  </a:lnTo>
                  <a:lnTo>
                    <a:pt x="256" y="22"/>
                  </a:lnTo>
                  <a:lnTo>
                    <a:pt x="243" y="22"/>
                  </a:lnTo>
                  <a:lnTo>
                    <a:pt x="234" y="22"/>
                  </a:lnTo>
                  <a:lnTo>
                    <a:pt x="225" y="21"/>
                  </a:lnTo>
                  <a:lnTo>
                    <a:pt x="211" y="18"/>
                  </a:lnTo>
                  <a:lnTo>
                    <a:pt x="198" y="13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4" y="6"/>
                  </a:lnTo>
                  <a:lnTo>
                    <a:pt x="157" y="10"/>
                  </a:lnTo>
                  <a:lnTo>
                    <a:pt x="149" y="12"/>
                  </a:lnTo>
                  <a:lnTo>
                    <a:pt x="134" y="14"/>
                  </a:lnTo>
                  <a:lnTo>
                    <a:pt x="118" y="15"/>
                  </a:lnTo>
                  <a:lnTo>
                    <a:pt x="103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2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5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9" y="102"/>
                  </a:lnTo>
                  <a:lnTo>
                    <a:pt x="109" y="109"/>
                  </a:lnTo>
                  <a:lnTo>
                    <a:pt x="109" y="136"/>
                  </a:lnTo>
                  <a:lnTo>
                    <a:pt x="39" y="155"/>
                  </a:lnTo>
                  <a:lnTo>
                    <a:pt x="31" y="158"/>
                  </a:lnTo>
                  <a:lnTo>
                    <a:pt x="23" y="162"/>
                  </a:lnTo>
                  <a:lnTo>
                    <a:pt x="17" y="167"/>
                  </a:lnTo>
                  <a:lnTo>
                    <a:pt x="12" y="173"/>
                  </a:lnTo>
                  <a:lnTo>
                    <a:pt x="7" y="181"/>
                  </a:lnTo>
                  <a:lnTo>
                    <a:pt x="4" y="189"/>
                  </a:lnTo>
                  <a:lnTo>
                    <a:pt x="1" y="197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lnTo>
                    <a:pt x="324" y="197"/>
                  </a:lnTo>
                  <a:lnTo>
                    <a:pt x="322" y="189"/>
                  </a:lnTo>
                  <a:lnTo>
                    <a:pt x="319" y="181"/>
                  </a:lnTo>
                  <a:lnTo>
                    <a:pt x="315" y="173"/>
                  </a:lnTo>
                  <a:lnTo>
                    <a:pt x="310" y="167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451">
              <a:extLst>
                <a:ext uri="{FF2B5EF4-FFF2-40B4-BE49-F238E27FC236}">
                  <a16:creationId xmlns:a16="http://schemas.microsoft.com/office/drawing/2014/main" id="{7166F804-7BE8-CB43-71B5-9C053F26C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84013" y="5354638"/>
              <a:ext cx="79375" cy="36513"/>
            </a:xfrm>
            <a:custGeom>
              <a:avLst/>
              <a:gdLst>
                <a:gd name="T0" fmla="*/ 104 w 198"/>
                <a:gd name="T1" fmla="*/ 69 h 92"/>
                <a:gd name="T2" fmla="*/ 109 w 198"/>
                <a:gd name="T3" fmla="*/ 67 h 92"/>
                <a:gd name="T4" fmla="*/ 114 w 198"/>
                <a:gd name="T5" fmla="*/ 66 h 92"/>
                <a:gd name="T6" fmla="*/ 117 w 198"/>
                <a:gd name="T7" fmla="*/ 67 h 92"/>
                <a:gd name="T8" fmla="*/ 119 w 198"/>
                <a:gd name="T9" fmla="*/ 68 h 92"/>
                <a:gd name="T10" fmla="*/ 121 w 198"/>
                <a:gd name="T11" fmla="*/ 69 h 92"/>
                <a:gd name="T12" fmla="*/ 123 w 198"/>
                <a:gd name="T13" fmla="*/ 72 h 92"/>
                <a:gd name="T14" fmla="*/ 126 w 198"/>
                <a:gd name="T15" fmla="*/ 76 h 92"/>
                <a:gd name="T16" fmla="*/ 128 w 198"/>
                <a:gd name="T17" fmla="*/ 78 h 92"/>
                <a:gd name="T18" fmla="*/ 132 w 198"/>
                <a:gd name="T19" fmla="*/ 82 h 92"/>
                <a:gd name="T20" fmla="*/ 137 w 198"/>
                <a:gd name="T21" fmla="*/ 85 h 92"/>
                <a:gd name="T22" fmla="*/ 148 w 198"/>
                <a:gd name="T23" fmla="*/ 89 h 92"/>
                <a:gd name="T24" fmla="*/ 162 w 198"/>
                <a:gd name="T25" fmla="*/ 92 h 92"/>
                <a:gd name="T26" fmla="*/ 173 w 198"/>
                <a:gd name="T27" fmla="*/ 92 h 92"/>
                <a:gd name="T28" fmla="*/ 184 w 198"/>
                <a:gd name="T29" fmla="*/ 92 h 92"/>
                <a:gd name="T30" fmla="*/ 191 w 198"/>
                <a:gd name="T31" fmla="*/ 91 h 92"/>
                <a:gd name="T32" fmla="*/ 198 w 198"/>
                <a:gd name="T33" fmla="*/ 90 h 92"/>
                <a:gd name="T34" fmla="*/ 196 w 198"/>
                <a:gd name="T35" fmla="*/ 80 h 92"/>
                <a:gd name="T36" fmla="*/ 193 w 198"/>
                <a:gd name="T37" fmla="*/ 71 h 92"/>
                <a:gd name="T38" fmla="*/ 190 w 198"/>
                <a:gd name="T39" fmla="*/ 63 h 92"/>
                <a:gd name="T40" fmla="*/ 185 w 198"/>
                <a:gd name="T41" fmla="*/ 54 h 92"/>
                <a:gd name="T42" fmla="*/ 181 w 198"/>
                <a:gd name="T43" fmla="*/ 46 h 92"/>
                <a:gd name="T44" fmla="*/ 175 w 198"/>
                <a:gd name="T45" fmla="*/ 39 h 92"/>
                <a:gd name="T46" fmla="*/ 169 w 198"/>
                <a:gd name="T47" fmla="*/ 32 h 92"/>
                <a:gd name="T48" fmla="*/ 163 w 198"/>
                <a:gd name="T49" fmla="*/ 26 h 92"/>
                <a:gd name="T50" fmla="*/ 155 w 198"/>
                <a:gd name="T51" fmla="*/ 21 h 92"/>
                <a:gd name="T52" fmla="*/ 149 w 198"/>
                <a:gd name="T53" fmla="*/ 15 h 92"/>
                <a:gd name="T54" fmla="*/ 141 w 198"/>
                <a:gd name="T55" fmla="*/ 10 h 92"/>
                <a:gd name="T56" fmla="*/ 132 w 198"/>
                <a:gd name="T57" fmla="*/ 6 h 92"/>
                <a:gd name="T58" fmla="*/ 124 w 198"/>
                <a:gd name="T59" fmla="*/ 4 h 92"/>
                <a:gd name="T60" fmla="*/ 115 w 198"/>
                <a:gd name="T61" fmla="*/ 1 h 92"/>
                <a:gd name="T62" fmla="*/ 106 w 198"/>
                <a:gd name="T63" fmla="*/ 0 h 92"/>
                <a:gd name="T64" fmla="*/ 97 w 198"/>
                <a:gd name="T65" fmla="*/ 0 h 92"/>
                <a:gd name="T66" fmla="*/ 88 w 198"/>
                <a:gd name="T67" fmla="*/ 0 h 92"/>
                <a:gd name="T68" fmla="*/ 81 w 198"/>
                <a:gd name="T69" fmla="*/ 1 h 92"/>
                <a:gd name="T70" fmla="*/ 73 w 198"/>
                <a:gd name="T71" fmla="*/ 4 h 92"/>
                <a:gd name="T72" fmla="*/ 64 w 198"/>
                <a:gd name="T73" fmla="*/ 5 h 92"/>
                <a:gd name="T74" fmla="*/ 58 w 198"/>
                <a:gd name="T75" fmla="*/ 9 h 92"/>
                <a:gd name="T76" fmla="*/ 50 w 198"/>
                <a:gd name="T77" fmla="*/ 13 h 92"/>
                <a:gd name="T78" fmla="*/ 44 w 198"/>
                <a:gd name="T79" fmla="*/ 17 h 92"/>
                <a:gd name="T80" fmla="*/ 37 w 198"/>
                <a:gd name="T81" fmla="*/ 22 h 92"/>
                <a:gd name="T82" fmla="*/ 24 w 198"/>
                <a:gd name="T83" fmla="*/ 32 h 92"/>
                <a:gd name="T84" fmla="*/ 14 w 198"/>
                <a:gd name="T85" fmla="*/ 45 h 92"/>
                <a:gd name="T86" fmla="*/ 6 w 198"/>
                <a:gd name="T87" fmla="*/ 60 h 92"/>
                <a:gd name="T88" fmla="*/ 0 w 198"/>
                <a:gd name="T89" fmla="*/ 76 h 92"/>
                <a:gd name="T90" fmla="*/ 1 w 198"/>
                <a:gd name="T91" fmla="*/ 75 h 92"/>
                <a:gd name="T92" fmla="*/ 10 w 198"/>
                <a:gd name="T93" fmla="*/ 80 h 92"/>
                <a:gd name="T94" fmla="*/ 22 w 198"/>
                <a:gd name="T95" fmla="*/ 84 h 92"/>
                <a:gd name="T96" fmla="*/ 35 w 198"/>
                <a:gd name="T97" fmla="*/ 86 h 92"/>
                <a:gd name="T98" fmla="*/ 50 w 198"/>
                <a:gd name="T99" fmla="*/ 87 h 92"/>
                <a:gd name="T100" fmla="*/ 64 w 198"/>
                <a:gd name="T101" fmla="*/ 86 h 92"/>
                <a:gd name="T102" fmla="*/ 79 w 198"/>
                <a:gd name="T103" fmla="*/ 84 h 92"/>
                <a:gd name="T104" fmla="*/ 86 w 198"/>
                <a:gd name="T105" fmla="*/ 81 h 92"/>
                <a:gd name="T106" fmla="*/ 92 w 198"/>
                <a:gd name="T107" fmla="*/ 77 h 92"/>
                <a:gd name="T108" fmla="*/ 99 w 198"/>
                <a:gd name="T109" fmla="*/ 75 h 92"/>
                <a:gd name="T110" fmla="*/ 104 w 198"/>
                <a:gd name="T11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8" h="92">
                  <a:moveTo>
                    <a:pt x="104" y="69"/>
                  </a:moveTo>
                  <a:lnTo>
                    <a:pt x="109" y="67"/>
                  </a:lnTo>
                  <a:lnTo>
                    <a:pt x="114" y="66"/>
                  </a:lnTo>
                  <a:lnTo>
                    <a:pt x="117" y="67"/>
                  </a:lnTo>
                  <a:lnTo>
                    <a:pt x="119" y="68"/>
                  </a:lnTo>
                  <a:lnTo>
                    <a:pt x="121" y="69"/>
                  </a:lnTo>
                  <a:lnTo>
                    <a:pt x="123" y="72"/>
                  </a:lnTo>
                  <a:lnTo>
                    <a:pt x="126" y="76"/>
                  </a:lnTo>
                  <a:lnTo>
                    <a:pt x="128" y="78"/>
                  </a:lnTo>
                  <a:lnTo>
                    <a:pt x="132" y="82"/>
                  </a:lnTo>
                  <a:lnTo>
                    <a:pt x="137" y="85"/>
                  </a:lnTo>
                  <a:lnTo>
                    <a:pt x="148" y="89"/>
                  </a:lnTo>
                  <a:lnTo>
                    <a:pt x="162" y="92"/>
                  </a:lnTo>
                  <a:lnTo>
                    <a:pt x="173" y="92"/>
                  </a:lnTo>
                  <a:lnTo>
                    <a:pt x="184" y="92"/>
                  </a:lnTo>
                  <a:lnTo>
                    <a:pt x="191" y="91"/>
                  </a:lnTo>
                  <a:lnTo>
                    <a:pt x="198" y="90"/>
                  </a:lnTo>
                  <a:lnTo>
                    <a:pt x="196" y="80"/>
                  </a:lnTo>
                  <a:lnTo>
                    <a:pt x="193" y="71"/>
                  </a:lnTo>
                  <a:lnTo>
                    <a:pt x="190" y="63"/>
                  </a:lnTo>
                  <a:lnTo>
                    <a:pt x="185" y="54"/>
                  </a:lnTo>
                  <a:lnTo>
                    <a:pt x="181" y="46"/>
                  </a:lnTo>
                  <a:lnTo>
                    <a:pt x="175" y="39"/>
                  </a:lnTo>
                  <a:lnTo>
                    <a:pt x="169" y="32"/>
                  </a:lnTo>
                  <a:lnTo>
                    <a:pt x="163" y="26"/>
                  </a:lnTo>
                  <a:lnTo>
                    <a:pt x="155" y="21"/>
                  </a:lnTo>
                  <a:lnTo>
                    <a:pt x="149" y="15"/>
                  </a:lnTo>
                  <a:lnTo>
                    <a:pt x="141" y="10"/>
                  </a:lnTo>
                  <a:lnTo>
                    <a:pt x="132" y="6"/>
                  </a:lnTo>
                  <a:lnTo>
                    <a:pt x="124" y="4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8" y="0"/>
                  </a:lnTo>
                  <a:lnTo>
                    <a:pt x="81" y="1"/>
                  </a:lnTo>
                  <a:lnTo>
                    <a:pt x="73" y="4"/>
                  </a:lnTo>
                  <a:lnTo>
                    <a:pt x="64" y="5"/>
                  </a:lnTo>
                  <a:lnTo>
                    <a:pt x="58" y="9"/>
                  </a:lnTo>
                  <a:lnTo>
                    <a:pt x="50" y="13"/>
                  </a:lnTo>
                  <a:lnTo>
                    <a:pt x="44" y="17"/>
                  </a:lnTo>
                  <a:lnTo>
                    <a:pt x="37" y="22"/>
                  </a:lnTo>
                  <a:lnTo>
                    <a:pt x="24" y="32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10" y="80"/>
                  </a:lnTo>
                  <a:lnTo>
                    <a:pt x="22" y="84"/>
                  </a:lnTo>
                  <a:lnTo>
                    <a:pt x="35" y="86"/>
                  </a:lnTo>
                  <a:lnTo>
                    <a:pt x="50" y="87"/>
                  </a:lnTo>
                  <a:lnTo>
                    <a:pt x="64" y="86"/>
                  </a:lnTo>
                  <a:lnTo>
                    <a:pt x="79" y="84"/>
                  </a:lnTo>
                  <a:lnTo>
                    <a:pt x="86" y="81"/>
                  </a:lnTo>
                  <a:lnTo>
                    <a:pt x="92" y="77"/>
                  </a:lnTo>
                  <a:lnTo>
                    <a:pt x="99" y="75"/>
                  </a:ln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452">
              <a:extLst>
                <a:ext uri="{FF2B5EF4-FFF2-40B4-BE49-F238E27FC236}">
                  <a16:creationId xmlns:a16="http://schemas.microsoft.com/office/drawing/2014/main" id="{42B43719-EED1-FEEB-D3CE-6E5B6C776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03050" y="5507038"/>
              <a:ext cx="79375" cy="36513"/>
            </a:xfrm>
            <a:custGeom>
              <a:avLst/>
              <a:gdLst>
                <a:gd name="T0" fmla="*/ 0 w 197"/>
                <a:gd name="T1" fmla="*/ 75 h 93"/>
                <a:gd name="T2" fmla="*/ 0 w 197"/>
                <a:gd name="T3" fmla="*/ 74 h 93"/>
                <a:gd name="T4" fmla="*/ 9 w 197"/>
                <a:gd name="T5" fmla="*/ 79 h 93"/>
                <a:gd name="T6" fmla="*/ 22 w 197"/>
                <a:gd name="T7" fmla="*/ 82 h 93"/>
                <a:gd name="T8" fmla="*/ 34 w 197"/>
                <a:gd name="T9" fmla="*/ 85 h 93"/>
                <a:gd name="T10" fmla="*/ 50 w 197"/>
                <a:gd name="T11" fmla="*/ 86 h 93"/>
                <a:gd name="T12" fmla="*/ 64 w 197"/>
                <a:gd name="T13" fmla="*/ 86 h 93"/>
                <a:gd name="T14" fmla="*/ 79 w 197"/>
                <a:gd name="T15" fmla="*/ 82 h 93"/>
                <a:gd name="T16" fmla="*/ 86 w 197"/>
                <a:gd name="T17" fmla="*/ 80 h 93"/>
                <a:gd name="T18" fmla="*/ 92 w 197"/>
                <a:gd name="T19" fmla="*/ 77 h 93"/>
                <a:gd name="T20" fmla="*/ 99 w 197"/>
                <a:gd name="T21" fmla="*/ 74 h 93"/>
                <a:gd name="T22" fmla="*/ 104 w 197"/>
                <a:gd name="T23" fmla="*/ 68 h 93"/>
                <a:gd name="T24" fmla="*/ 108 w 197"/>
                <a:gd name="T25" fmla="*/ 66 h 93"/>
                <a:gd name="T26" fmla="*/ 114 w 197"/>
                <a:gd name="T27" fmla="*/ 66 h 93"/>
                <a:gd name="T28" fmla="*/ 117 w 197"/>
                <a:gd name="T29" fmla="*/ 66 h 93"/>
                <a:gd name="T30" fmla="*/ 119 w 197"/>
                <a:gd name="T31" fmla="*/ 67 h 93"/>
                <a:gd name="T32" fmla="*/ 120 w 197"/>
                <a:gd name="T33" fmla="*/ 70 h 93"/>
                <a:gd name="T34" fmla="*/ 123 w 197"/>
                <a:gd name="T35" fmla="*/ 72 h 93"/>
                <a:gd name="T36" fmla="*/ 124 w 197"/>
                <a:gd name="T37" fmla="*/ 75 h 93"/>
                <a:gd name="T38" fmla="*/ 128 w 197"/>
                <a:gd name="T39" fmla="*/ 79 h 93"/>
                <a:gd name="T40" fmla="*/ 132 w 197"/>
                <a:gd name="T41" fmla="*/ 81 h 93"/>
                <a:gd name="T42" fmla="*/ 137 w 197"/>
                <a:gd name="T43" fmla="*/ 84 h 93"/>
                <a:gd name="T44" fmla="*/ 147 w 197"/>
                <a:gd name="T45" fmla="*/ 89 h 93"/>
                <a:gd name="T46" fmla="*/ 161 w 197"/>
                <a:gd name="T47" fmla="*/ 91 h 93"/>
                <a:gd name="T48" fmla="*/ 173 w 197"/>
                <a:gd name="T49" fmla="*/ 93 h 93"/>
                <a:gd name="T50" fmla="*/ 183 w 197"/>
                <a:gd name="T51" fmla="*/ 93 h 93"/>
                <a:gd name="T52" fmla="*/ 191 w 197"/>
                <a:gd name="T53" fmla="*/ 91 h 93"/>
                <a:gd name="T54" fmla="*/ 197 w 197"/>
                <a:gd name="T55" fmla="*/ 89 h 93"/>
                <a:gd name="T56" fmla="*/ 196 w 197"/>
                <a:gd name="T57" fmla="*/ 80 h 93"/>
                <a:gd name="T58" fmla="*/ 192 w 197"/>
                <a:gd name="T59" fmla="*/ 71 h 93"/>
                <a:gd name="T60" fmla="*/ 190 w 197"/>
                <a:gd name="T61" fmla="*/ 62 h 93"/>
                <a:gd name="T62" fmla="*/ 185 w 197"/>
                <a:gd name="T63" fmla="*/ 54 h 93"/>
                <a:gd name="T64" fmla="*/ 181 w 197"/>
                <a:gd name="T65" fmla="*/ 45 h 93"/>
                <a:gd name="T66" fmla="*/ 174 w 197"/>
                <a:gd name="T67" fmla="*/ 39 h 93"/>
                <a:gd name="T68" fmla="*/ 169 w 197"/>
                <a:gd name="T69" fmla="*/ 31 h 93"/>
                <a:gd name="T70" fmla="*/ 163 w 197"/>
                <a:gd name="T71" fmla="*/ 26 h 93"/>
                <a:gd name="T72" fmla="*/ 155 w 197"/>
                <a:gd name="T73" fmla="*/ 20 h 93"/>
                <a:gd name="T74" fmla="*/ 149 w 197"/>
                <a:gd name="T75" fmla="*/ 14 h 93"/>
                <a:gd name="T76" fmla="*/ 141 w 197"/>
                <a:gd name="T77" fmla="*/ 11 h 93"/>
                <a:gd name="T78" fmla="*/ 132 w 197"/>
                <a:gd name="T79" fmla="*/ 7 h 93"/>
                <a:gd name="T80" fmla="*/ 124 w 197"/>
                <a:gd name="T81" fmla="*/ 4 h 93"/>
                <a:gd name="T82" fmla="*/ 115 w 197"/>
                <a:gd name="T83" fmla="*/ 2 h 93"/>
                <a:gd name="T84" fmla="*/ 106 w 197"/>
                <a:gd name="T85" fmla="*/ 0 h 93"/>
                <a:gd name="T86" fmla="*/ 97 w 197"/>
                <a:gd name="T87" fmla="*/ 0 h 93"/>
                <a:gd name="T88" fmla="*/ 88 w 197"/>
                <a:gd name="T89" fmla="*/ 0 h 93"/>
                <a:gd name="T90" fmla="*/ 81 w 197"/>
                <a:gd name="T91" fmla="*/ 2 h 93"/>
                <a:gd name="T92" fmla="*/ 72 w 197"/>
                <a:gd name="T93" fmla="*/ 3 h 93"/>
                <a:gd name="T94" fmla="*/ 64 w 197"/>
                <a:gd name="T95" fmla="*/ 5 h 93"/>
                <a:gd name="T96" fmla="*/ 57 w 197"/>
                <a:gd name="T97" fmla="*/ 8 h 93"/>
                <a:gd name="T98" fmla="*/ 50 w 197"/>
                <a:gd name="T99" fmla="*/ 12 h 93"/>
                <a:gd name="T100" fmla="*/ 43 w 197"/>
                <a:gd name="T101" fmla="*/ 16 h 93"/>
                <a:gd name="T102" fmla="*/ 36 w 197"/>
                <a:gd name="T103" fmla="*/ 21 h 93"/>
                <a:gd name="T104" fmla="*/ 24 w 197"/>
                <a:gd name="T105" fmla="*/ 32 h 93"/>
                <a:gd name="T106" fmla="*/ 14 w 197"/>
                <a:gd name="T107" fmla="*/ 45 h 93"/>
                <a:gd name="T108" fmla="*/ 6 w 197"/>
                <a:gd name="T109" fmla="*/ 59 h 93"/>
                <a:gd name="T110" fmla="*/ 0 w 197"/>
                <a:gd name="T111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7" h="93">
                  <a:moveTo>
                    <a:pt x="0" y="75"/>
                  </a:moveTo>
                  <a:lnTo>
                    <a:pt x="0" y="74"/>
                  </a:lnTo>
                  <a:lnTo>
                    <a:pt x="9" y="79"/>
                  </a:lnTo>
                  <a:lnTo>
                    <a:pt x="22" y="82"/>
                  </a:lnTo>
                  <a:lnTo>
                    <a:pt x="34" y="85"/>
                  </a:lnTo>
                  <a:lnTo>
                    <a:pt x="50" y="86"/>
                  </a:lnTo>
                  <a:lnTo>
                    <a:pt x="64" y="86"/>
                  </a:lnTo>
                  <a:lnTo>
                    <a:pt x="79" y="82"/>
                  </a:lnTo>
                  <a:lnTo>
                    <a:pt x="86" y="80"/>
                  </a:lnTo>
                  <a:lnTo>
                    <a:pt x="92" y="77"/>
                  </a:lnTo>
                  <a:lnTo>
                    <a:pt x="99" y="74"/>
                  </a:lnTo>
                  <a:lnTo>
                    <a:pt x="104" y="68"/>
                  </a:lnTo>
                  <a:lnTo>
                    <a:pt x="108" y="66"/>
                  </a:lnTo>
                  <a:lnTo>
                    <a:pt x="114" y="66"/>
                  </a:lnTo>
                  <a:lnTo>
                    <a:pt x="117" y="66"/>
                  </a:lnTo>
                  <a:lnTo>
                    <a:pt x="119" y="67"/>
                  </a:lnTo>
                  <a:lnTo>
                    <a:pt x="120" y="70"/>
                  </a:lnTo>
                  <a:lnTo>
                    <a:pt x="123" y="72"/>
                  </a:lnTo>
                  <a:lnTo>
                    <a:pt x="124" y="75"/>
                  </a:lnTo>
                  <a:lnTo>
                    <a:pt x="128" y="79"/>
                  </a:lnTo>
                  <a:lnTo>
                    <a:pt x="132" y="81"/>
                  </a:lnTo>
                  <a:lnTo>
                    <a:pt x="137" y="84"/>
                  </a:lnTo>
                  <a:lnTo>
                    <a:pt x="147" y="89"/>
                  </a:lnTo>
                  <a:lnTo>
                    <a:pt x="161" y="91"/>
                  </a:lnTo>
                  <a:lnTo>
                    <a:pt x="173" y="93"/>
                  </a:lnTo>
                  <a:lnTo>
                    <a:pt x="183" y="93"/>
                  </a:lnTo>
                  <a:lnTo>
                    <a:pt x="191" y="91"/>
                  </a:lnTo>
                  <a:lnTo>
                    <a:pt x="197" y="89"/>
                  </a:lnTo>
                  <a:lnTo>
                    <a:pt x="196" y="80"/>
                  </a:lnTo>
                  <a:lnTo>
                    <a:pt x="192" y="71"/>
                  </a:lnTo>
                  <a:lnTo>
                    <a:pt x="190" y="62"/>
                  </a:lnTo>
                  <a:lnTo>
                    <a:pt x="185" y="54"/>
                  </a:lnTo>
                  <a:lnTo>
                    <a:pt x="181" y="45"/>
                  </a:lnTo>
                  <a:lnTo>
                    <a:pt x="174" y="39"/>
                  </a:lnTo>
                  <a:lnTo>
                    <a:pt x="169" y="31"/>
                  </a:lnTo>
                  <a:lnTo>
                    <a:pt x="163" y="26"/>
                  </a:lnTo>
                  <a:lnTo>
                    <a:pt x="155" y="20"/>
                  </a:lnTo>
                  <a:lnTo>
                    <a:pt x="149" y="14"/>
                  </a:lnTo>
                  <a:lnTo>
                    <a:pt x="141" y="11"/>
                  </a:lnTo>
                  <a:lnTo>
                    <a:pt x="132" y="7"/>
                  </a:lnTo>
                  <a:lnTo>
                    <a:pt x="124" y="4"/>
                  </a:lnTo>
                  <a:lnTo>
                    <a:pt x="115" y="2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8" y="0"/>
                  </a:lnTo>
                  <a:lnTo>
                    <a:pt x="81" y="2"/>
                  </a:lnTo>
                  <a:lnTo>
                    <a:pt x="72" y="3"/>
                  </a:lnTo>
                  <a:lnTo>
                    <a:pt x="64" y="5"/>
                  </a:lnTo>
                  <a:lnTo>
                    <a:pt x="57" y="8"/>
                  </a:lnTo>
                  <a:lnTo>
                    <a:pt x="50" y="12"/>
                  </a:lnTo>
                  <a:lnTo>
                    <a:pt x="43" y="16"/>
                  </a:lnTo>
                  <a:lnTo>
                    <a:pt x="36" y="21"/>
                  </a:lnTo>
                  <a:lnTo>
                    <a:pt x="24" y="32"/>
                  </a:lnTo>
                  <a:lnTo>
                    <a:pt x="14" y="45"/>
                  </a:lnTo>
                  <a:lnTo>
                    <a:pt x="6" y="59"/>
                  </a:ln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453">
              <a:extLst>
                <a:ext uri="{FF2B5EF4-FFF2-40B4-BE49-F238E27FC236}">
                  <a16:creationId xmlns:a16="http://schemas.microsoft.com/office/drawing/2014/main" id="{1F09524E-32A1-6CCE-E1BB-A774709F9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7650" y="5545138"/>
              <a:ext cx="128587" cy="90488"/>
            </a:xfrm>
            <a:custGeom>
              <a:avLst/>
              <a:gdLst>
                <a:gd name="T0" fmla="*/ 289 w 325"/>
                <a:gd name="T1" fmla="*/ 155 h 230"/>
                <a:gd name="T2" fmla="*/ 217 w 325"/>
                <a:gd name="T3" fmla="*/ 136 h 230"/>
                <a:gd name="T4" fmla="*/ 217 w 325"/>
                <a:gd name="T5" fmla="*/ 112 h 230"/>
                <a:gd name="T6" fmla="*/ 227 w 325"/>
                <a:gd name="T7" fmla="*/ 104 h 230"/>
                <a:gd name="T8" fmla="*/ 236 w 325"/>
                <a:gd name="T9" fmla="*/ 95 h 230"/>
                <a:gd name="T10" fmla="*/ 245 w 325"/>
                <a:gd name="T11" fmla="*/ 85 h 230"/>
                <a:gd name="T12" fmla="*/ 252 w 325"/>
                <a:gd name="T13" fmla="*/ 73 h 230"/>
                <a:gd name="T14" fmla="*/ 258 w 325"/>
                <a:gd name="T15" fmla="*/ 62 h 230"/>
                <a:gd name="T16" fmla="*/ 262 w 325"/>
                <a:gd name="T17" fmla="*/ 48 h 230"/>
                <a:gd name="T18" fmla="*/ 266 w 325"/>
                <a:gd name="T19" fmla="*/ 35 h 230"/>
                <a:gd name="T20" fmla="*/ 267 w 325"/>
                <a:gd name="T21" fmla="*/ 21 h 230"/>
                <a:gd name="T22" fmla="*/ 255 w 325"/>
                <a:gd name="T23" fmla="*/ 22 h 230"/>
                <a:gd name="T24" fmla="*/ 243 w 325"/>
                <a:gd name="T25" fmla="*/ 23 h 230"/>
                <a:gd name="T26" fmla="*/ 234 w 325"/>
                <a:gd name="T27" fmla="*/ 22 h 230"/>
                <a:gd name="T28" fmla="*/ 225 w 325"/>
                <a:gd name="T29" fmla="*/ 22 h 230"/>
                <a:gd name="T30" fmla="*/ 211 w 325"/>
                <a:gd name="T31" fmla="*/ 18 h 230"/>
                <a:gd name="T32" fmla="*/ 198 w 325"/>
                <a:gd name="T33" fmla="*/ 14 h 230"/>
                <a:gd name="T34" fmla="*/ 186 w 325"/>
                <a:gd name="T35" fmla="*/ 8 h 230"/>
                <a:gd name="T36" fmla="*/ 177 w 325"/>
                <a:gd name="T37" fmla="*/ 0 h 230"/>
                <a:gd name="T38" fmla="*/ 171 w 325"/>
                <a:gd name="T39" fmla="*/ 4 h 230"/>
                <a:gd name="T40" fmla="*/ 164 w 325"/>
                <a:gd name="T41" fmla="*/ 8 h 230"/>
                <a:gd name="T42" fmla="*/ 157 w 325"/>
                <a:gd name="T43" fmla="*/ 10 h 230"/>
                <a:gd name="T44" fmla="*/ 149 w 325"/>
                <a:gd name="T45" fmla="*/ 13 h 230"/>
                <a:gd name="T46" fmla="*/ 133 w 325"/>
                <a:gd name="T47" fmla="*/ 15 h 230"/>
                <a:gd name="T48" fmla="*/ 118 w 325"/>
                <a:gd name="T49" fmla="*/ 17 h 230"/>
                <a:gd name="T50" fmla="*/ 103 w 325"/>
                <a:gd name="T51" fmla="*/ 15 h 230"/>
                <a:gd name="T52" fmla="*/ 87 w 325"/>
                <a:gd name="T53" fmla="*/ 13 h 230"/>
                <a:gd name="T54" fmla="*/ 73 w 325"/>
                <a:gd name="T55" fmla="*/ 9 h 230"/>
                <a:gd name="T56" fmla="*/ 62 w 325"/>
                <a:gd name="T57" fmla="*/ 4 h 230"/>
                <a:gd name="T58" fmla="*/ 62 w 325"/>
                <a:gd name="T59" fmla="*/ 10 h 230"/>
                <a:gd name="T60" fmla="*/ 60 w 325"/>
                <a:gd name="T61" fmla="*/ 17 h 230"/>
                <a:gd name="T62" fmla="*/ 62 w 325"/>
                <a:gd name="T63" fmla="*/ 31 h 230"/>
                <a:gd name="T64" fmla="*/ 64 w 325"/>
                <a:gd name="T65" fmla="*/ 45 h 230"/>
                <a:gd name="T66" fmla="*/ 68 w 325"/>
                <a:gd name="T67" fmla="*/ 58 h 230"/>
                <a:gd name="T68" fmla="*/ 74 w 325"/>
                <a:gd name="T69" fmla="*/ 71 h 230"/>
                <a:gd name="T70" fmla="*/ 81 w 325"/>
                <a:gd name="T71" fmla="*/ 82 h 230"/>
                <a:gd name="T72" fmla="*/ 89 w 325"/>
                <a:gd name="T73" fmla="*/ 93 h 230"/>
                <a:gd name="T74" fmla="*/ 97 w 325"/>
                <a:gd name="T75" fmla="*/ 103 h 230"/>
                <a:gd name="T76" fmla="*/ 108 w 325"/>
                <a:gd name="T77" fmla="*/ 111 h 230"/>
                <a:gd name="T78" fmla="*/ 108 w 325"/>
                <a:gd name="T79" fmla="*/ 136 h 230"/>
                <a:gd name="T80" fmla="*/ 38 w 325"/>
                <a:gd name="T81" fmla="*/ 155 h 230"/>
                <a:gd name="T82" fmla="*/ 31 w 325"/>
                <a:gd name="T83" fmla="*/ 158 h 230"/>
                <a:gd name="T84" fmla="*/ 23 w 325"/>
                <a:gd name="T85" fmla="*/ 163 h 230"/>
                <a:gd name="T86" fmla="*/ 17 w 325"/>
                <a:gd name="T87" fmla="*/ 168 h 230"/>
                <a:gd name="T88" fmla="*/ 11 w 325"/>
                <a:gd name="T89" fmla="*/ 175 h 230"/>
                <a:gd name="T90" fmla="*/ 6 w 325"/>
                <a:gd name="T91" fmla="*/ 181 h 230"/>
                <a:gd name="T92" fmla="*/ 4 w 325"/>
                <a:gd name="T93" fmla="*/ 189 h 230"/>
                <a:gd name="T94" fmla="*/ 1 w 325"/>
                <a:gd name="T95" fmla="*/ 198 h 230"/>
                <a:gd name="T96" fmla="*/ 0 w 325"/>
                <a:gd name="T97" fmla="*/ 206 h 230"/>
                <a:gd name="T98" fmla="*/ 0 w 325"/>
                <a:gd name="T99" fmla="*/ 230 h 230"/>
                <a:gd name="T100" fmla="*/ 325 w 325"/>
                <a:gd name="T101" fmla="*/ 230 h 230"/>
                <a:gd name="T102" fmla="*/ 325 w 325"/>
                <a:gd name="T103" fmla="*/ 206 h 230"/>
                <a:gd name="T104" fmla="*/ 324 w 325"/>
                <a:gd name="T105" fmla="*/ 198 h 230"/>
                <a:gd name="T106" fmla="*/ 322 w 325"/>
                <a:gd name="T107" fmla="*/ 189 h 230"/>
                <a:gd name="T108" fmla="*/ 318 w 325"/>
                <a:gd name="T109" fmla="*/ 181 h 230"/>
                <a:gd name="T110" fmla="*/ 315 w 325"/>
                <a:gd name="T111" fmla="*/ 175 h 230"/>
                <a:gd name="T112" fmla="*/ 309 w 325"/>
                <a:gd name="T113" fmla="*/ 168 h 230"/>
                <a:gd name="T114" fmla="*/ 303 w 325"/>
                <a:gd name="T115" fmla="*/ 162 h 230"/>
                <a:gd name="T116" fmla="*/ 297 w 325"/>
                <a:gd name="T117" fmla="*/ 158 h 230"/>
                <a:gd name="T118" fmla="*/ 289 w 325"/>
                <a:gd name="T119" fmla="*/ 15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289" y="155"/>
                  </a:moveTo>
                  <a:lnTo>
                    <a:pt x="217" y="136"/>
                  </a:lnTo>
                  <a:lnTo>
                    <a:pt x="217" y="112"/>
                  </a:lnTo>
                  <a:lnTo>
                    <a:pt x="227" y="104"/>
                  </a:lnTo>
                  <a:lnTo>
                    <a:pt x="236" y="95"/>
                  </a:lnTo>
                  <a:lnTo>
                    <a:pt x="245" y="85"/>
                  </a:lnTo>
                  <a:lnTo>
                    <a:pt x="252" y="73"/>
                  </a:lnTo>
                  <a:lnTo>
                    <a:pt x="258" y="62"/>
                  </a:lnTo>
                  <a:lnTo>
                    <a:pt x="262" y="48"/>
                  </a:lnTo>
                  <a:lnTo>
                    <a:pt x="266" y="35"/>
                  </a:lnTo>
                  <a:lnTo>
                    <a:pt x="267" y="21"/>
                  </a:lnTo>
                  <a:lnTo>
                    <a:pt x="255" y="22"/>
                  </a:lnTo>
                  <a:lnTo>
                    <a:pt x="243" y="23"/>
                  </a:lnTo>
                  <a:lnTo>
                    <a:pt x="234" y="22"/>
                  </a:lnTo>
                  <a:lnTo>
                    <a:pt x="225" y="22"/>
                  </a:lnTo>
                  <a:lnTo>
                    <a:pt x="211" y="18"/>
                  </a:lnTo>
                  <a:lnTo>
                    <a:pt x="198" y="14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4" y="8"/>
                  </a:lnTo>
                  <a:lnTo>
                    <a:pt x="157" y="10"/>
                  </a:lnTo>
                  <a:lnTo>
                    <a:pt x="149" y="13"/>
                  </a:lnTo>
                  <a:lnTo>
                    <a:pt x="133" y="15"/>
                  </a:lnTo>
                  <a:lnTo>
                    <a:pt x="118" y="17"/>
                  </a:lnTo>
                  <a:lnTo>
                    <a:pt x="103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2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4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7" y="103"/>
                  </a:lnTo>
                  <a:lnTo>
                    <a:pt x="108" y="111"/>
                  </a:lnTo>
                  <a:lnTo>
                    <a:pt x="108" y="136"/>
                  </a:lnTo>
                  <a:lnTo>
                    <a:pt x="38" y="155"/>
                  </a:lnTo>
                  <a:lnTo>
                    <a:pt x="31" y="158"/>
                  </a:lnTo>
                  <a:lnTo>
                    <a:pt x="23" y="163"/>
                  </a:lnTo>
                  <a:lnTo>
                    <a:pt x="17" y="168"/>
                  </a:lnTo>
                  <a:lnTo>
                    <a:pt x="11" y="175"/>
                  </a:lnTo>
                  <a:lnTo>
                    <a:pt x="6" y="181"/>
                  </a:lnTo>
                  <a:lnTo>
                    <a:pt x="4" y="189"/>
                  </a:lnTo>
                  <a:lnTo>
                    <a:pt x="1" y="198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lnTo>
                    <a:pt x="324" y="198"/>
                  </a:lnTo>
                  <a:lnTo>
                    <a:pt x="322" y="189"/>
                  </a:lnTo>
                  <a:lnTo>
                    <a:pt x="318" y="181"/>
                  </a:lnTo>
                  <a:lnTo>
                    <a:pt x="315" y="175"/>
                  </a:lnTo>
                  <a:lnTo>
                    <a:pt x="309" y="168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454">
              <a:extLst>
                <a:ext uri="{FF2B5EF4-FFF2-40B4-BE49-F238E27FC236}">
                  <a16:creationId xmlns:a16="http://schemas.microsoft.com/office/drawing/2014/main" id="{09395F85-94CB-C685-5A0B-C1D7CA730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2725" y="5494338"/>
              <a:ext cx="39687" cy="39688"/>
            </a:xfrm>
            <a:custGeom>
              <a:avLst/>
              <a:gdLst>
                <a:gd name="T0" fmla="*/ 96 w 100"/>
                <a:gd name="T1" fmla="*/ 96 h 100"/>
                <a:gd name="T2" fmla="*/ 99 w 100"/>
                <a:gd name="T3" fmla="*/ 92 h 100"/>
                <a:gd name="T4" fmla="*/ 100 w 100"/>
                <a:gd name="T5" fmla="*/ 87 h 100"/>
                <a:gd name="T6" fmla="*/ 99 w 100"/>
                <a:gd name="T7" fmla="*/ 83 h 100"/>
                <a:gd name="T8" fmla="*/ 96 w 100"/>
                <a:gd name="T9" fmla="*/ 80 h 100"/>
                <a:gd name="T10" fmla="*/ 20 w 100"/>
                <a:gd name="T11" fmla="*/ 4 h 100"/>
                <a:gd name="T12" fmla="*/ 17 w 100"/>
                <a:gd name="T13" fmla="*/ 1 h 100"/>
                <a:gd name="T14" fmla="*/ 11 w 100"/>
                <a:gd name="T15" fmla="*/ 0 h 100"/>
                <a:gd name="T16" fmla="*/ 8 w 100"/>
                <a:gd name="T17" fmla="*/ 1 h 100"/>
                <a:gd name="T18" fmla="*/ 4 w 100"/>
                <a:gd name="T19" fmla="*/ 4 h 100"/>
                <a:gd name="T20" fmla="*/ 1 w 100"/>
                <a:gd name="T21" fmla="*/ 8 h 100"/>
                <a:gd name="T22" fmla="*/ 0 w 100"/>
                <a:gd name="T23" fmla="*/ 11 h 100"/>
                <a:gd name="T24" fmla="*/ 1 w 100"/>
                <a:gd name="T25" fmla="*/ 17 h 100"/>
                <a:gd name="T26" fmla="*/ 4 w 100"/>
                <a:gd name="T27" fmla="*/ 20 h 100"/>
                <a:gd name="T28" fmla="*/ 79 w 100"/>
                <a:gd name="T29" fmla="*/ 96 h 100"/>
                <a:gd name="T30" fmla="*/ 83 w 100"/>
                <a:gd name="T31" fmla="*/ 99 h 100"/>
                <a:gd name="T32" fmla="*/ 87 w 100"/>
                <a:gd name="T33" fmla="*/ 100 h 100"/>
                <a:gd name="T34" fmla="*/ 92 w 100"/>
                <a:gd name="T35" fmla="*/ 99 h 100"/>
                <a:gd name="T36" fmla="*/ 96 w 100"/>
                <a:gd name="T37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00">
                  <a:moveTo>
                    <a:pt x="96" y="96"/>
                  </a:moveTo>
                  <a:lnTo>
                    <a:pt x="99" y="92"/>
                  </a:lnTo>
                  <a:lnTo>
                    <a:pt x="100" y="87"/>
                  </a:lnTo>
                  <a:lnTo>
                    <a:pt x="99" y="83"/>
                  </a:lnTo>
                  <a:lnTo>
                    <a:pt x="96" y="80"/>
                  </a:lnTo>
                  <a:lnTo>
                    <a:pt x="20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0"/>
                  </a:lnTo>
                  <a:lnTo>
                    <a:pt x="79" y="96"/>
                  </a:lnTo>
                  <a:lnTo>
                    <a:pt x="83" y="99"/>
                  </a:lnTo>
                  <a:lnTo>
                    <a:pt x="87" y="100"/>
                  </a:lnTo>
                  <a:lnTo>
                    <a:pt x="92" y="99"/>
                  </a:lnTo>
                  <a:lnTo>
                    <a:pt x="96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455">
              <a:extLst>
                <a:ext uri="{FF2B5EF4-FFF2-40B4-BE49-F238E27FC236}">
                  <a16:creationId xmlns:a16="http://schemas.microsoft.com/office/drawing/2014/main" id="{94D4C593-2AD4-8AE1-237E-6035DA96B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6238" y="5494338"/>
              <a:ext cx="38100" cy="39688"/>
            </a:xfrm>
            <a:custGeom>
              <a:avLst/>
              <a:gdLst>
                <a:gd name="T0" fmla="*/ 78 w 98"/>
                <a:gd name="T1" fmla="*/ 4 h 100"/>
                <a:gd name="T2" fmla="*/ 2 w 98"/>
                <a:gd name="T3" fmla="*/ 80 h 100"/>
                <a:gd name="T4" fmla="*/ 0 w 98"/>
                <a:gd name="T5" fmla="*/ 83 h 100"/>
                <a:gd name="T6" fmla="*/ 0 w 98"/>
                <a:gd name="T7" fmla="*/ 87 h 100"/>
                <a:gd name="T8" fmla="*/ 0 w 98"/>
                <a:gd name="T9" fmla="*/ 92 h 100"/>
                <a:gd name="T10" fmla="*/ 2 w 98"/>
                <a:gd name="T11" fmla="*/ 96 h 100"/>
                <a:gd name="T12" fmla="*/ 7 w 98"/>
                <a:gd name="T13" fmla="*/ 99 h 100"/>
                <a:gd name="T14" fmla="*/ 11 w 98"/>
                <a:gd name="T15" fmla="*/ 100 h 100"/>
                <a:gd name="T16" fmla="*/ 16 w 98"/>
                <a:gd name="T17" fmla="*/ 99 h 100"/>
                <a:gd name="T18" fmla="*/ 20 w 98"/>
                <a:gd name="T19" fmla="*/ 96 h 100"/>
                <a:gd name="T20" fmla="*/ 96 w 98"/>
                <a:gd name="T21" fmla="*/ 20 h 100"/>
                <a:gd name="T22" fmla="*/ 98 w 98"/>
                <a:gd name="T23" fmla="*/ 17 h 100"/>
                <a:gd name="T24" fmla="*/ 98 w 98"/>
                <a:gd name="T25" fmla="*/ 11 h 100"/>
                <a:gd name="T26" fmla="*/ 98 w 98"/>
                <a:gd name="T27" fmla="*/ 8 h 100"/>
                <a:gd name="T28" fmla="*/ 96 w 98"/>
                <a:gd name="T29" fmla="*/ 4 h 100"/>
                <a:gd name="T30" fmla="*/ 92 w 98"/>
                <a:gd name="T31" fmla="*/ 1 h 100"/>
                <a:gd name="T32" fmla="*/ 87 w 98"/>
                <a:gd name="T33" fmla="*/ 0 h 100"/>
                <a:gd name="T34" fmla="*/ 83 w 98"/>
                <a:gd name="T35" fmla="*/ 1 h 100"/>
                <a:gd name="T36" fmla="*/ 78 w 98"/>
                <a:gd name="T37" fmla="*/ 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00">
                  <a:moveTo>
                    <a:pt x="78" y="4"/>
                  </a:moveTo>
                  <a:lnTo>
                    <a:pt x="2" y="80"/>
                  </a:lnTo>
                  <a:lnTo>
                    <a:pt x="0" y="83"/>
                  </a:lnTo>
                  <a:lnTo>
                    <a:pt x="0" y="87"/>
                  </a:lnTo>
                  <a:lnTo>
                    <a:pt x="0" y="92"/>
                  </a:lnTo>
                  <a:lnTo>
                    <a:pt x="2" y="96"/>
                  </a:lnTo>
                  <a:lnTo>
                    <a:pt x="7" y="99"/>
                  </a:lnTo>
                  <a:lnTo>
                    <a:pt x="11" y="100"/>
                  </a:lnTo>
                  <a:lnTo>
                    <a:pt x="16" y="99"/>
                  </a:lnTo>
                  <a:lnTo>
                    <a:pt x="20" y="96"/>
                  </a:lnTo>
                  <a:lnTo>
                    <a:pt x="96" y="20"/>
                  </a:lnTo>
                  <a:lnTo>
                    <a:pt x="98" y="17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4"/>
                  </a:lnTo>
                  <a:lnTo>
                    <a:pt x="92" y="1"/>
                  </a:lnTo>
                  <a:lnTo>
                    <a:pt x="87" y="0"/>
                  </a:lnTo>
                  <a:lnTo>
                    <a:pt x="83" y="1"/>
                  </a:lnTo>
                  <a:lnTo>
                    <a:pt x="7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6DB2A90-F16F-BCE2-E1CD-354973406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008534"/>
              </p:ext>
            </p:extLst>
          </p:nvPr>
        </p:nvGraphicFramePr>
        <p:xfrm>
          <a:off x="3513668" y="370512"/>
          <a:ext cx="8514206" cy="586416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90249">
                  <a:extLst>
                    <a:ext uri="{9D8B030D-6E8A-4147-A177-3AD203B41FA5}">
                      <a16:colId xmlns:a16="http://schemas.microsoft.com/office/drawing/2014/main" val="1345805627"/>
                    </a:ext>
                  </a:extLst>
                </a:gridCol>
                <a:gridCol w="4037610">
                  <a:extLst>
                    <a:ext uri="{9D8B030D-6E8A-4147-A177-3AD203B41FA5}">
                      <a16:colId xmlns:a16="http://schemas.microsoft.com/office/drawing/2014/main" val="763040810"/>
                    </a:ext>
                  </a:extLst>
                </a:gridCol>
                <a:gridCol w="926276">
                  <a:extLst>
                    <a:ext uri="{9D8B030D-6E8A-4147-A177-3AD203B41FA5}">
                      <a16:colId xmlns:a16="http://schemas.microsoft.com/office/drawing/2014/main" val="3162778664"/>
                    </a:ext>
                  </a:extLst>
                </a:gridCol>
                <a:gridCol w="960071">
                  <a:extLst>
                    <a:ext uri="{9D8B030D-6E8A-4147-A177-3AD203B41FA5}">
                      <a16:colId xmlns:a16="http://schemas.microsoft.com/office/drawing/2014/main" val="1203888936"/>
                    </a:ext>
                  </a:extLst>
                </a:gridCol>
              </a:tblGrid>
              <a:tr h="3091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b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7273"/>
                  </a:ext>
                </a:extLst>
              </a:tr>
              <a:tr h="2080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10г класс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11г класс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45103"/>
                  </a:ext>
                </a:extLst>
              </a:tr>
              <a:tr h="10728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1. Обязательная часть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317069"/>
                  </a:ext>
                </a:extLst>
              </a:tr>
              <a:tr h="10728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Русский язык и литература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Русский язык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044308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Литература</a:t>
                      </a:r>
                      <a:endParaRPr lang="ru-RU" b="1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5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887383"/>
                  </a:ext>
                </a:extLst>
              </a:tr>
              <a:tr h="1149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Иностранные языки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Иностранный язык (английский)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413246"/>
                  </a:ext>
                </a:extLst>
              </a:tr>
              <a:tr h="11494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Общественные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История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5583850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Обществознание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555062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География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839437"/>
                  </a:ext>
                </a:extLst>
              </a:tr>
              <a:tr h="114942">
                <a:tc rowSpan="4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Математика и информатика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Алгебра и начала математического анализа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2,5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505105"/>
                  </a:ext>
                </a:extLst>
              </a:tr>
              <a:tr h="114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Геометрия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1,52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909817"/>
                  </a:ext>
                </a:extLst>
              </a:tr>
              <a:tr h="114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Вероятность и статистика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0,48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2089582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Информатика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7756682"/>
                  </a:ext>
                </a:extLst>
              </a:tr>
              <a:tr h="107280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Естественные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Химия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3202876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Физика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19518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>
                          <a:effectLst/>
                        </a:rPr>
                        <a:t>Биология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6798149"/>
                  </a:ext>
                </a:extLst>
              </a:tr>
              <a:tr h="107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Основы безопасности и защиты Родины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Основы безопасности и защиты Родины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125992"/>
                  </a:ext>
                </a:extLst>
              </a:tr>
              <a:tr h="1149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Физическая культура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Физическая культура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26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846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6DCF4-0E91-7845-B18A-AE76ED81DD46}"/>
              </a:ext>
            </a:extLst>
          </p:cNvPr>
          <p:cNvSpPr txBox="1"/>
          <p:nvPr/>
        </p:nvSpPr>
        <p:spPr>
          <a:xfrm>
            <a:off x="164126" y="275512"/>
            <a:ext cx="3349542" cy="2215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latin typeface="+mj-lt"/>
              </a:rPr>
              <a:t>Проект учебного плана</a:t>
            </a:r>
          </a:p>
          <a:p>
            <a:r>
              <a:rPr lang="ru-RU" sz="3600" b="1" dirty="0">
                <a:latin typeface="+mj-lt"/>
              </a:rPr>
              <a:t>10-11 г класса</a:t>
            </a:r>
          </a:p>
          <a:p>
            <a:r>
              <a:rPr lang="ru-RU" sz="3600" b="1" dirty="0">
                <a:latin typeface="+mj-lt"/>
              </a:rPr>
              <a:t>(Советская)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29EB586-C9EB-3C46-A229-A72B707FD08E}"/>
              </a:ext>
            </a:extLst>
          </p:cNvPr>
          <p:cNvSpPr/>
          <p:nvPr/>
        </p:nvSpPr>
        <p:spPr>
          <a:xfrm>
            <a:off x="37071" y="3577094"/>
            <a:ext cx="3432643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2025-2027 годы</a:t>
            </a:r>
          </a:p>
          <a:p>
            <a:r>
              <a:rPr lang="ru-RU" sz="2400" b="1" dirty="0">
                <a:solidFill>
                  <a:srgbClr val="FFC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Профильный гуманитарный класс</a:t>
            </a:r>
          </a:p>
        </p:txBody>
      </p:sp>
      <p:sp>
        <p:nvSpPr>
          <p:cNvPr id="4" name="Trapezoid 14">
            <a:extLst>
              <a:ext uri="{FF2B5EF4-FFF2-40B4-BE49-F238E27FC236}">
                <a16:creationId xmlns:a16="http://schemas.microsoft.com/office/drawing/2014/main" id="{86054C88-09CB-30C8-A699-B59E4FC8701A}"/>
              </a:ext>
            </a:extLst>
          </p:cNvPr>
          <p:cNvSpPr/>
          <p:nvPr/>
        </p:nvSpPr>
        <p:spPr>
          <a:xfrm>
            <a:off x="1133579" y="4986555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Top Corners Rounded 4">
            <a:extLst>
              <a:ext uri="{FF2B5EF4-FFF2-40B4-BE49-F238E27FC236}">
                <a16:creationId xmlns:a16="http://schemas.microsoft.com/office/drawing/2014/main" id="{3A0B22F7-F9CA-E6A6-B318-669630EF5221}"/>
              </a:ext>
            </a:extLst>
          </p:cNvPr>
          <p:cNvSpPr/>
          <p:nvPr/>
        </p:nvSpPr>
        <p:spPr>
          <a:xfrm flipV="1">
            <a:off x="1283531" y="4986557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1">
            <a:extLst>
              <a:ext uri="{FF2B5EF4-FFF2-40B4-BE49-F238E27FC236}">
                <a16:creationId xmlns:a16="http://schemas.microsoft.com/office/drawing/2014/main" id="{671816FE-0287-DFE2-4FDF-7D0367078D77}"/>
              </a:ext>
            </a:extLst>
          </p:cNvPr>
          <p:cNvSpPr/>
          <p:nvPr/>
        </p:nvSpPr>
        <p:spPr>
          <a:xfrm>
            <a:off x="1454761" y="5160102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61">
            <a:extLst>
              <a:ext uri="{FF2B5EF4-FFF2-40B4-BE49-F238E27FC236}">
                <a16:creationId xmlns:a16="http://schemas.microsoft.com/office/drawing/2014/main" id="{33290DE7-7DC1-2091-88F6-336ECB2058AF}"/>
              </a:ext>
            </a:extLst>
          </p:cNvPr>
          <p:cNvGrpSpPr/>
          <p:nvPr/>
        </p:nvGrpSpPr>
        <p:grpSpPr>
          <a:xfrm>
            <a:off x="1721875" y="5427217"/>
            <a:ext cx="378492" cy="378494"/>
            <a:chOff x="11606213" y="5354638"/>
            <a:chExt cx="280987" cy="280988"/>
          </a:xfrm>
          <a:solidFill>
            <a:srgbClr val="FFC000"/>
          </a:solidFill>
        </p:grpSpPr>
        <p:sp>
          <p:nvSpPr>
            <p:cNvPr id="16" name="Freeform 3448">
              <a:extLst>
                <a:ext uri="{FF2B5EF4-FFF2-40B4-BE49-F238E27FC236}">
                  <a16:creationId xmlns:a16="http://schemas.microsoft.com/office/drawing/2014/main" id="{4B1FE545-45D9-DC0E-075C-FACA0C9B7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6213" y="5392738"/>
              <a:ext cx="128587" cy="90488"/>
            </a:xfrm>
            <a:custGeom>
              <a:avLst/>
              <a:gdLst>
                <a:gd name="T0" fmla="*/ 325 w 325"/>
                <a:gd name="T1" fmla="*/ 206 h 230"/>
                <a:gd name="T2" fmla="*/ 324 w 325"/>
                <a:gd name="T3" fmla="*/ 197 h 230"/>
                <a:gd name="T4" fmla="*/ 321 w 325"/>
                <a:gd name="T5" fmla="*/ 189 h 230"/>
                <a:gd name="T6" fmla="*/ 319 w 325"/>
                <a:gd name="T7" fmla="*/ 181 h 230"/>
                <a:gd name="T8" fmla="*/ 315 w 325"/>
                <a:gd name="T9" fmla="*/ 173 h 230"/>
                <a:gd name="T10" fmla="*/ 310 w 325"/>
                <a:gd name="T11" fmla="*/ 167 h 230"/>
                <a:gd name="T12" fmla="*/ 303 w 325"/>
                <a:gd name="T13" fmla="*/ 162 h 230"/>
                <a:gd name="T14" fmla="*/ 297 w 325"/>
                <a:gd name="T15" fmla="*/ 158 h 230"/>
                <a:gd name="T16" fmla="*/ 289 w 325"/>
                <a:gd name="T17" fmla="*/ 154 h 230"/>
                <a:gd name="T18" fmla="*/ 216 w 325"/>
                <a:gd name="T19" fmla="*/ 136 h 230"/>
                <a:gd name="T20" fmla="*/ 216 w 325"/>
                <a:gd name="T21" fmla="*/ 112 h 230"/>
                <a:gd name="T22" fmla="*/ 226 w 325"/>
                <a:gd name="T23" fmla="*/ 104 h 230"/>
                <a:gd name="T24" fmla="*/ 236 w 325"/>
                <a:gd name="T25" fmla="*/ 95 h 230"/>
                <a:gd name="T26" fmla="*/ 244 w 325"/>
                <a:gd name="T27" fmla="*/ 85 h 230"/>
                <a:gd name="T28" fmla="*/ 252 w 325"/>
                <a:gd name="T29" fmla="*/ 73 h 230"/>
                <a:gd name="T30" fmla="*/ 258 w 325"/>
                <a:gd name="T31" fmla="*/ 60 h 230"/>
                <a:gd name="T32" fmla="*/ 262 w 325"/>
                <a:gd name="T33" fmla="*/ 48 h 230"/>
                <a:gd name="T34" fmla="*/ 265 w 325"/>
                <a:gd name="T35" fmla="*/ 33 h 230"/>
                <a:gd name="T36" fmla="*/ 266 w 325"/>
                <a:gd name="T37" fmla="*/ 19 h 230"/>
                <a:gd name="T38" fmla="*/ 254 w 325"/>
                <a:gd name="T39" fmla="*/ 22 h 230"/>
                <a:gd name="T40" fmla="*/ 243 w 325"/>
                <a:gd name="T41" fmla="*/ 22 h 230"/>
                <a:gd name="T42" fmla="*/ 234 w 325"/>
                <a:gd name="T43" fmla="*/ 22 h 230"/>
                <a:gd name="T44" fmla="*/ 225 w 325"/>
                <a:gd name="T45" fmla="*/ 21 h 230"/>
                <a:gd name="T46" fmla="*/ 209 w 325"/>
                <a:gd name="T47" fmla="*/ 18 h 230"/>
                <a:gd name="T48" fmla="*/ 197 w 325"/>
                <a:gd name="T49" fmla="*/ 13 h 230"/>
                <a:gd name="T50" fmla="*/ 186 w 325"/>
                <a:gd name="T51" fmla="*/ 8 h 230"/>
                <a:gd name="T52" fmla="*/ 177 w 325"/>
                <a:gd name="T53" fmla="*/ 0 h 230"/>
                <a:gd name="T54" fmla="*/ 171 w 325"/>
                <a:gd name="T55" fmla="*/ 4 h 230"/>
                <a:gd name="T56" fmla="*/ 163 w 325"/>
                <a:gd name="T57" fmla="*/ 6 h 230"/>
                <a:gd name="T58" fmla="*/ 157 w 325"/>
                <a:gd name="T59" fmla="*/ 10 h 230"/>
                <a:gd name="T60" fmla="*/ 149 w 325"/>
                <a:gd name="T61" fmla="*/ 12 h 230"/>
                <a:gd name="T62" fmla="*/ 134 w 325"/>
                <a:gd name="T63" fmla="*/ 14 h 230"/>
                <a:gd name="T64" fmla="*/ 117 w 325"/>
                <a:gd name="T65" fmla="*/ 15 h 230"/>
                <a:gd name="T66" fmla="*/ 102 w 325"/>
                <a:gd name="T67" fmla="*/ 15 h 230"/>
                <a:gd name="T68" fmla="*/ 87 w 325"/>
                <a:gd name="T69" fmla="*/ 13 h 230"/>
                <a:gd name="T70" fmla="*/ 73 w 325"/>
                <a:gd name="T71" fmla="*/ 9 h 230"/>
                <a:gd name="T72" fmla="*/ 62 w 325"/>
                <a:gd name="T73" fmla="*/ 4 h 230"/>
                <a:gd name="T74" fmla="*/ 60 w 325"/>
                <a:gd name="T75" fmla="*/ 10 h 230"/>
                <a:gd name="T76" fmla="*/ 60 w 325"/>
                <a:gd name="T77" fmla="*/ 17 h 230"/>
                <a:gd name="T78" fmla="*/ 62 w 325"/>
                <a:gd name="T79" fmla="*/ 31 h 230"/>
                <a:gd name="T80" fmla="*/ 64 w 325"/>
                <a:gd name="T81" fmla="*/ 45 h 230"/>
                <a:gd name="T82" fmla="*/ 68 w 325"/>
                <a:gd name="T83" fmla="*/ 58 h 230"/>
                <a:gd name="T84" fmla="*/ 73 w 325"/>
                <a:gd name="T85" fmla="*/ 71 h 230"/>
                <a:gd name="T86" fmla="*/ 81 w 325"/>
                <a:gd name="T87" fmla="*/ 82 h 230"/>
                <a:gd name="T88" fmla="*/ 89 w 325"/>
                <a:gd name="T89" fmla="*/ 93 h 230"/>
                <a:gd name="T90" fmla="*/ 98 w 325"/>
                <a:gd name="T91" fmla="*/ 102 h 230"/>
                <a:gd name="T92" fmla="*/ 108 w 325"/>
                <a:gd name="T93" fmla="*/ 109 h 230"/>
                <a:gd name="T94" fmla="*/ 108 w 325"/>
                <a:gd name="T95" fmla="*/ 136 h 230"/>
                <a:gd name="T96" fmla="*/ 37 w 325"/>
                <a:gd name="T97" fmla="*/ 155 h 230"/>
                <a:gd name="T98" fmla="*/ 30 w 325"/>
                <a:gd name="T99" fmla="*/ 158 h 230"/>
                <a:gd name="T100" fmla="*/ 23 w 325"/>
                <a:gd name="T101" fmla="*/ 162 h 230"/>
                <a:gd name="T102" fmla="*/ 17 w 325"/>
                <a:gd name="T103" fmla="*/ 167 h 230"/>
                <a:gd name="T104" fmla="*/ 10 w 325"/>
                <a:gd name="T105" fmla="*/ 173 h 230"/>
                <a:gd name="T106" fmla="*/ 7 w 325"/>
                <a:gd name="T107" fmla="*/ 181 h 230"/>
                <a:gd name="T108" fmla="*/ 3 w 325"/>
                <a:gd name="T109" fmla="*/ 189 h 230"/>
                <a:gd name="T110" fmla="*/ 0 w 325"/>
                <a:gd name="T111" fmla="*/ 197 h 230"/>
                <a:gd name="T112" fmla="*/ 0 w 325"/>
                <a:gd name="T113" fmla="*/ 206 h 230"/>
                <a:gd name="T114" fmla="*/ 0 w 325"/>
                <a:gd name="T115" fmla="*/ 230 h 230"/>
                <a:gd name="T116" fmla="*/ 325 w 325"/>
                <a:gd name="T117" fmla="*/ 230 h 230"/>
                <a:gd name="T118" fmla="*/ 325 w 325"/>
                <a:gd name="T119" fmla="*/ 2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325" y="206"/>
                  </a:moveTo>
                  <a:lnTo>
                    <a:pt x="324" y="197"/>
                  </a:lnTo>
                  <a:lnTo>
                    <a:pt x="321" y="189"/>
                  </a:lnTo>
                  <a:lnTo>
                    <a:pt x="319" y="181"/>
                  </a:lnTo>
                  <a:lnTo>
                    <a:pt x="315" y="173"/>
                  </a:lnTo>
                  <a:lnTo>
                    <a:pt x="310" y="167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4"/>
                  </a:lnTo>
                  <a:lnTo>
                    <a:pt x="216" y="136"/>
                  </a:lnTo>
                  <a:lnTo>
                    <a:pt x="216" y="112"/>
                  </a:lnTo>
                  <a:lnTo>
                    <a:pt x="226" y="104"/>
                  </a:lnTo>
                  <a:lnTo>
                    <a:pt x="236" y="95"/>
                  </a:lnTo>
                  <a:lnTo>
                    <a:pt x="244" y="85"/>
                  </a:lnTo>
                  <a:lnTo>
                    <a:pt x="252" y="73"/>
                  </a:lnTo>
                  <a:lnTo>
                    <a:pt x="258" y="60"/>
                  </a:lnTo>
                  <a:lnTo>
                    <a:pt x="262" y="48"/>
                  </a:lnTo>
                  <a:lnTo>
                    <a:pt x="265" y="33"/>
                  </a:lnTo>
                  <a:lnTo>
                    <a:pt x="266" y="19"/>
                  </a:lnTo>
                  <a:lnTo>
                    <a:pt x="254" y="22"/>
                  </a:lnTo>
                  <a:lnTo>
                    <a:pt x="243" y="22"/>
                  </a:lnTo>
                  <a:lnTo>
                    <a:pt x="234" y="22"/>
                  </a:lnTo>
                  <a:lnTo>
                    <a:pt x="225" y="21"/>
                  </a:lnTo>
                  <a:lnTo>
                    <a:pt x="209" y="18"/>
                  </a:lnTo>
                  <a:lnTo>
                    <a:pt x="197" y="13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3" y="6"/>
                  </a:lnTo>
                  <a:lnTo>
                    <a:pt x="157" y="10"/>
                  </a:lnTo>
                  <a:lnTo>
                    <a:pt x="149" y="12"/>
                  </a:lnTo>
                  <a:lnTo>
                    <a:pt x="134" y="14"/>
                  </a:lnTo>
                  <a:lnTo>
                    <a:pt x="117" y="15"/>
                  </a:lnTo>
                  <a:lnTo>
                    <a:pt x="102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0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3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8" y="102"/>
                  </a:lnTo>
                  <a:lnTo>
                    <a:pt x="108" y="109"/>
                  </a:lnTo>
                  <a:lnTo>
                    <a:pt x="108" y="136"/>
                  </a:lnTo>
                  <a:lnTo>
                    <a:pt x="37" y="155"/>
                  </a:lnTo>
                  <a:lnTo>
                    <a:pt x="30" y="158"/>
                  </a:lnTo>
                  <a:lnTo>
                    <a:pt x="23" y="162"/>
                  </a:lnTo>
                  <a:lnTo>
                    <a:pt x="17" y="167"/>
                  </a:lnTo>
                  <a:lnTo>
                    <a:pt x="10" y="173"/>
                  </a:lnTo>
                  <a:lnTo>
                    <a:pt x="7" y="181"/>
                  </a:lnTo>
                  <a:lnTo>
                    <a:pt x="3" y="189"/>
                  </a:lnTo>
                  <a:lnTo>
                    <a:pt x="0" y="197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449">
              <a:extLst>
                <a:ext uri="{FF2B5EF4-FFF2-40B4-BE49-F238E27FC236}">
                  <a16:creationId xmlns:a16="http://schemas.microsoft.com/office/drawing/2014/main" id="{95EE5F5E-2430-7CB1-BC35-8674E405A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1613" y="5354638"/>
              <a:ext cx="79375" cy="36513"/>
            </a:xfrm>
            <a:custGeom>
              <a:avLst/>
              <a:gdLst>
                <a:gd name="T0" fmla="*/ 104 w 199"/>
                <a:gd name="T1" fmla="*/ 69 h 92"/>
                <a:gd name="T2" fmla="*/ 109 w 199"/>
                <a:gd name="T3" fmla="*/ 67 h 92"/>
                <a:gd name="T4" fmla="*/ 114 w 199"/>
                <a:gd name="T5" fmla="*/ 66 h 92"/>
                <a:gd name="T6" fmla="*/ 116 w 199"/>
                <a:gd name="T7" fmla="*/ 67 h 92"/>
                <a:gd name="T8" fmla="*/ 119 w 199"/>
                <a:gd name="T9" fmla="*/ 68 h 92"/>
                <a:gd name="T10" fmla="*/ 122 w 199"/>
                <a:gd name="T11" fmla="*/ 69 h 92"/>
                <a:gd name="T12" fmla="*/ 123 w 199"/>
                <a:gd name="T13" fmla="*/ 72 h 92"/>
                <a:gd name="T14" fmla="*/ 125 w 199"/>
                <a:gd name="T15" fmla="*/ 76 h 92"/>
                <a:gd name="T16" fmla="*/ 129 w 199"/>
                <a:gd name="T17" fmla="*/ 78 h 92"/>
                <a:gd name="T18" fmla="*/ 133 w 199"/>
                <a:gd name="T19" fmla="*/ 82 h 92"/>
                <a:gd name="T20" fmla="*/ 137 w 199"/>
                <a:gd name="T21" fmla="*/ 85 h 92"/>
                <a:gd name="T22" fmla="*/ 149 w 199"/>
                <a:gd name="T23" fmla="*/ 89 h 92"/>
                <a:gd name="T24" fmla="*/ 161 w 199"/>
                <a:gd name="T25" fmla="*/ 92 h 92"/>
                <a:gd name="T26" fmla="*/ 173 w 199"/>
                <a:gd name="T27" fmla="*/ 92 h 92"/>
                <a:gd name="T28" fmla="*/ 183 w 199"/>
                <a:gd name="T29" fmla="*/ 92 h 92"/>
                <a:gd name="T30" fmla="*/ 192 w 199"/>
                <a:gd name="T31" fmla="*/ 91 h 92"/>
                <a:gd name="T32" fmla="*/ 199 w 199"/>
                <a:gd name="T33" fmla="*/ 90 h 92"/>
                <a:gd name="T34" fmla="*/ 196 w 199"/>
                <a:gd name="T35" fmla="*/ 80 h 92"/>
                <a:gd name="T36" fmla="*/ 194 w 199"/>
                <a:gd name="T37" fmla="*/ 71 h 92"/>
                <a:gd name="T38" fmla="*/ 190 w 199"/>
                <a:gd name="T39" fmla="*/ 63 h 92"/>
                <a:gd name="T40" fmla="*/ 186 w 199"/>
                <a:gd name="T41" fmla="*/ 54 h 92"/>
                <a:gd name="T42" fmla="*/ 181 w 199"/>
                <a:gd name="T43" fmla="*/ 46 h 92"/>
                <a:gd name="T44" fmla="*/ 176 w 199"/>
                <a:gd name="T45" fmla="*/ 39 h 92"/>
                <a:gd name="T46" fmla="*/ 169 w 199"/>
                <a:gd name="T47" fmla="*/ 32 h 92"/>
                <a:gd name="T48" fmla="*/ 163 w 199"/>
                <a:gd name="T49" fmla="*/ 26 h 92"/>
                <a:gd name="T50" fmla="*/ 156 w 199"/>
                <a:gd name="T51" fmla="*/ 21 h 92"/>
                <a:gd name="T52" fmla="*/ 149 w 199"/>
                <a:gd name="T53" fmla="*/ 15 h 92"/>
                <a:gd name="T54" fmla="*/ 141 w 199"/>
                <a:gd name="T55" fmla="*/ 10 h 92"/>
                <a:gd name="T56" fmla="*/ 133 w 199"/>
                <a:gd name="T57" fmla="*/ 6 h 92"/>
                <a:gd name="T58" fmla="*/ 124 w 199"/>
                <a:gd name="T59" fmla="*/ 4 h 92"/>
                <a:gd name="T60" fmla="*/ 115 w 199"/>
                <a:gd name="T61" fmla="*/ 1 h 92"/>
                <a:gd name="T62" fmla="*/ 106 w 199"/>
                <a:gd name="T63" fmla="*/ 0 h 92"/>
                <a:gd name="T64" fmla="*/ 97 w 199"/>
                <a:gd name="T65" fmla="*/ 0 h 92"/>
                <a:gd name="T66" fmla="*/ 89 w 199"/>
                <a:gd name="T67" fmla="*/ 0 h 92"/>
                <a:gd name="T68" fmla="*/ 81 w 199"/>
                <a:gd name="T69" fmla="*/ 1 h 92"/>
                <a:gd name="T70" fmla="*/ 73 w 199"/>
                <a:gd name="T71" fmla="*/ 4 h 92"/>
                <a:gd name="T72" fmla="*/ 65 w 199"/>
                <a:gd name="T73" fmla="*/ 5 h 92"/>
                <a:gd name="T74" fmla="*/ 57 w 199"/>
                <a:gd name="T75" fmla="*/ 9 h 92"/>
                <a:gd name="T76" fmla="*/ 51 w 199"/>
                <a:gd name="T77" fmla="*/ 13 h 92"/>
                <a:gd name="T78" fmla="*/ 43 w 199"/>
                <a:gd name="T79" fmla="*/ 17 h 92"/>
                <a:gd name="T80" fmla="*/ 37 w 199"/>
                <a:gd name="T81" fmla="*/ 22 h 92"/>
                <a:gd name="T82" fmla="*/ 25 w 199"/>
                <a:gd name="T83" fmla="*/ 32 h 92"/>
                <a:gd name="T84" fmla="*/ 15 w 199"/>
                <a:gd name="T85" fmla="*/ 45 h 92"/>
                <a:gd name="T86" fmla="*/ 6 w 199"/>
                <a:gd name="T87" fmla="*/ 60 h 92"/>
                <a:gd name="T88" fmla="*/ 0 w 199"/>
                <a:gd name="T89" fmla="*/ 76 h 92"/>
                <a:gd name="T90" fmla="*/ 1 w 199"/>
                <a:gd name="T91" fmla="*/ 75 h 92"/>
                <a:gd name="T92" fmla="*/ 10 w 199"/>
                <a:gd name="T93" fmla="*/ 80 h 92"/>
                <a:gd name="T94" fmla="*/ 21 w 199"/>
                <a:gd name="T95" fmla="*/ 84 h 92"/>
                <a:gd name="T96" fmla="*/ 36 w 199"/>
                <a:gd name="T97" fmla="*/ 86 h 92"/>
                <a:gd name="T98" fmla="*/ 50 w 199"/>
                <a:gd name="T99" fmla="*/ 87 h 92"/>
                <a:gd name="T100" fmla="*/ 65 w 199"/>
                <a:gd name="T101" fmla="*/ 86 h 92"/>
                <a:gd name="T102" fmla="*/ 79 w 199"/>
                <a:gd name="T103" fmla="*/ 84 h 92"/>
                <a:gd name="T104" fmla="*/ 87 w 199"/>
                <a:gd name="T105" fmla="*/ 81 h 92"/>
                <a:gd name="T106" fmla="*/ 93 w 199"/>
                <a:gd name="T107" fmla="*/ 77 h 92"/>
                <a:gd name="T108" fmla="*/ 98 w 199"/>
                <a:gd name="T109" fmla="*/ 75 h 92"/>
                <a:gd name="T110" fmla="*/ 104 w 199"/>
                <a:gd name="T11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9" h="92">
                  <a:moveTo>
                    <a:pt x="104" y="69"/>
                  </a:moveTo>
                  <a:lnTo>
                    <a:pt x="109" y="67"/>
                  </a:lnTo>
                  <a:lnTo>
                    <a:pt x="114" y="66"/>
                  </a:lnTo>
                  <a:lnTo>
                    <a:pt x="116" y="67"/>
                  </a:lnTo>
                  <a:lnTo>
                    <a:pt x="119" y="68"/>
                  </a:lnTo>
                  <a:lnTo>
                    <a:pt x="122" y="69"/>
                  </a:lnTo>
                  <a:lnTo>
                    <a:pt x="123" y="72"/>
                  </a:lnTo>
                  <a:lnTo>
                    <a:pt x="125" y="76"/>
                  </a:lnTo>
                  <a:lnTo>
                    <a:pt x="129" y="78"/>
                  </a:lnTo>
                  <a:lnTo>
                    <a:pt x="133" y="82"/>
                  </a:lnTo>
                  <a:lnTo>
                    <a:pt x="137" y="85"/>
                  </a:lnTo>
                  <a:lnTo>
                    <a:pt x="149" y="89"/>
                  </a:lnTo>
                  <a:lnTo>
                    <a:pt x="161" y="92"/>
                  </a:lnTo>
                  <a:lnTo>
                    <a:pt x="173" y="92"/>
                  </a:lnTo>
                  <a:lnTo>
                    <a:pt x="183" y="92"/>
                  </a:lnTo>
                  <a:lnTo>
                    <a:pt x="192" y="91"/>
                  </a:lnTo>
                  <a:lnTo>
                    <a:pt x="199" y="90"/>
                  </a:lnTo>
                  <a:lnTo>
                    <a:pt x="196" y="80"/>
                  </a:lnTo>
                  <a:lnTo>
                    <a:pt x="194" y="71"/>
                  </a:lnTo>
                  <a:lnTo>
                    <a:pt x="190" y="63"/>
                  </a:lnTo>
                  <a:lnTo>
                    <a:pt x="186" y="54"/>
                  </a:lnTo>
                  <a:lnTo>
                    <a:pt x="181" y="46"/>
                  </a:lnTo>
                  <a:lnTo>
                    <a:pt x="176" y="39"/>
                  </a:lnTo>
                  <a:lnTo>
                    <a:pt x="169" y="32"/>
                  </a:lnTo>
                  <a:lnTo>
                    <a:pt x="163" y="26"/>
                  </a:lnTo>
                  <a:lnTo>
                    <a:pt x="156" y="21"/>
                  </a:lnTo>
                  <a:lnTo>
                    <a:pt x="149" y="15"/>
                  </a:lnTo>
                  <a:lnTo>
                    <a:pt x="141" y="10"/>
                  </a:lnTo>
                  <a:lnTo>
                    <a:pt x="133" y="6"/>
                  </a:lnTo>
                  <a:lnTo>
                    <a:pt x="124" y="4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9" y="0"/>
                  </a:lnTo>
                  <a:lnTo>
                    <a:pt x="81" y="1"/>
                  </a:lnTo>
                  <a:lnTo>
                    <a:pt x="73" y="4"/>
                  </a:lnTo>
                  <a:lnTo>
                    <a:pt x="65" y="5"/>
                  </a:lnTo>
                  <a:lnTo>
                    <a:pt x="57" y="9"/>
                  </a:lnTo>
                  <a:lnTo>
                    <a:pt x="51" y="13"/>
                  </a:lnTo>
                  <a:lnTo>
                    <a:pt x="43" y="17"/>
                  </a:lnTo>
                  <a:lnTo>
                    <a:pt x="37" y="22"/>
                  </a:lnTo>
                  <a:lnTo>
                    <a:pt x="25" y="32"/>
                  </a:lnTo>
                  <a:lnTo>
                    <a:pt x="15" y="45"/>
                  </a:lnTo>
                  <a:lnTo>
                    <a:pt x="6" y="60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10" y="80"/>
                  </a:lnTo>
                  <a:lnTo>
                    <a:pt x="21" y="84"/>
                  </a:lnTo>
                  <a:lnTo>
                    <a:pt x="36" y="86"/>
                  </a:lnTo>
                  <a:lnTo>
                    <a:pt x="50" y="87"/>
                  </a:lnTo>
                  <a:lnTo>
                    <a:pt x="65" y="86"/>
                  </a:lnTo>
                  <a:lnTo>
                    <a:pt x="79" y="84"/>
                  </a:lnTo>
                  <a:lnTo>
                    <a:pt x="87" y="81"/>
                  </a:lnTo>
                  <a:lnTo>
                    <a:pt x="93" y="77"/>
                  </a:lnTo>
                  <a:lnTo>
                    <a:pt x="98" y="75"/>
                  </a:ln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450">
              <a:extLst>
                <a:ext uri="{FF2B5EF4-FFF2-40B4-BE49-F238E27FC236}">
                  <a16:creationId xmlns:a16="http://schemas.microsoft.com/office/drawing/2014/main" id="{037E91F1-EF7A-DD78-499B-0708EE466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58613" y="5392738"/>
              <a:ext cx="128587" cy="90488"/>
            </a:xfrm>
            <a:custGeom>
              <a:avLst/>
              <a:gdLst>
                <a:gd name="T0" fmla="*/ 289 w 325"/>
                <a:gd name="T1" fmla="*/ 154 h 230"/>
                <a:gd name="T2" fmla="*/ 217 w 325"/>
                <a:gd name="T3" fmla="*/ 136 h 230"/>
                <a:gd name="T4" fmla="*/ 217 w 325"/>
                <a:gd name="T5" fmla="*/ 112 h 230"/>
                <a:gd name="T6" fmla="*/ 227 w 325"/>
                <a:gd name="T7" fmla="*/ 104 h 230"/>
                <a:gd name="T8" fmla="*/ 236 w 325"/>
                <a:gd name="T9" fmla="*/ 95 h 230"/>
                <a:gd name="T10" fmla="*/ 245 w 325"/>
                <a:gd name="T11" fmla="*/ 85 h 230"/>
                <a:gd name="T12" fmla="*/ 252 w 325"/>
                <a:gd name="T13" fmla="*/ 73 h 230"/>
                <a:gd name="T14" fmla="*/ 258 w 325"/>
                <a:gd name="T15" fmla="*/ 60 h 230"/>
                <a:gd name="T16" fmla="*/ 263 w 325"/>
                <a:gd name="T17" fmla="*/ 48 h 230"/>
                <a:gd name="T18" fmla="*/ 266 w 325"/>
                <a:gd name="T19" fmla="*/ 33 h 230"/>
                <a:gd name="T20" fmla="*/ 267 w 325"/>
                <a:gd name="T21" fmla="*/ 19 h 230"/>
                <a:gd name="T22" fmla="*/ 256 w 325"/>
                <a:gd name="T23" fmla="*/ 22 h 230"/>
                <a:gd name="T24" fmla="*/ 243 w 325"/>
                <a:gd name="T25" fmla="*/ 22 h 230"/>
                <a:gd name="T26" fmla="*/ 234 w 325"/>
                <a:gd name="T27" fmla="*/ 22 h 230"/>
                <a:gd name="T28" fmla="*/ 225 w 325"/>
                <a:gd name="T29" fmla="*/ 21 h 230"/>
                <a:gd name="T30" fmla="*/ 211 w 325"/>
                <a:gd name="T31" fmla="*/ 18 h 230"/>
                <a:gd name="T32" fmla="*/ 198 w 325"/>
                <a:gd name="T33" fmla="*/ 13 h 230"/>
                <a:gd name="T34" fmla="*/ 186 w 325"/>
                <a:gd name="T35" fmla="*/ 8 h 230"/>
                <a:gd name="T36" fmla="*/ 177 w 325"/>
                <a:gd name="T37" fmla="*/ 0 h 230"/>
                <a:gd name="T38" fmla="*/ 171 w 325"/>
                <a:gd name="T39" fmla="*/ 4 h 230"/>
                <a:gd name="T40" fmla="*/ 164 w 325"/>
                <a:gd name="T41" fmla="*/ 6 h 230"/>
                <a:gd name="T42" fmla="*/ 157 w 325"/>
                <a:gd name="T43" fmla="*/ 10 h 230"/>
                <a:gd name="T44" fmla="*/ 149 w 325"/>
                <a:gd name="T45" fmla="*/ 12 h 230"/>
                <a:gd name="T46" fmla="*/ 134 w 325"/>
                <a:gd name="T47" fmla="*/ 14 h 230"/>
                <a:gd name="T48" fmla="*/ 118 w 325"/>
                <a:gd name="T49" fmla="*/ 15 h 230"/>
                <a:gd name="T50" fmla="*/ 103 w 325"/>
                <a:gd name="T51" fmla="*/ 15 h 230"/>
                <a:gd name="T52" fmla="*/ 87 w 325"/>
                <a:gd name="T53" fmla="*/ 13 h 230"/>
                <a:gd name="T54" fmla="*/ 73 w 325"/>
                <a:gd name="T55" fmla="*/ 9 h 230"/>
                <a:gd name="T56" fmla="*/ 62 w 325"/>
                <a:gd name="T57" fmla="*/ 4 h 230"/>
                <a:gd name="T58" fmla="*/ 62 w 325"/>
                <a:gd name="T59" fmla="*/ 10 h 230"/>
                <a:gd name="T60" fmla="*/ 60 w 325"/>
                <a:gd name="T61" fmla="*/ 17 h 230"/>
                <a:gd name="T62" fmla="*/ 62 w 325"/>
                <a:gd name="T63" fmla="*/ 31 h 230"/>
                <a:gd name="T64" fmla="*/ 64 w 325"/>
                <a:gd name="T65" fmla="*/ 45 h 230"/>
                <a:gd name="T66" fmla="*/ 68 w 325"/>
                <a:gd name="T67" fmla="*/ 58 h 230"/>
                <a:gd name="T68" fmla="*/ 75 w 325"/>
                <a:gd name="T69" fmla="*/ 71 h 230"/>
                <a:gd name="T70" fmla="*/ 81 w 325"/>
                <a:gd name="T71" fmla="*/ 82 h 230"/>
                <a:gd name="T72" fmla="*/ 89 w 325"/>
                <a:gd name="T73" fmla="*/ 93 h 230"/>
                <a:gd name="T74" fmla="*/ 99 w 325"/>
                <a:gd name="T75" fmla="*/ 102 h 230"/>
                <a:gd name="T76" fmla="*/ 109 w 325"/>
                <a:gd name="T77" fmla="*/ 109 h 230"/>
                <a:gd name="T78" fmla="*/ 109 w 325"/>
                <a:gd name="T79" fmla="*/ 136 h 230"/>
                <a:gd name="T80" fmla="*/ 39 w 325"/>
                <a:gd name="T81" fmla="*/ 155 h 230"/>
                <a:gd name="T82" fmla="*/ 31 w 325"/>
                <a:gd name="T83" fmla="*/ 158 h 230"/>
                <a:gd name="T84" fmla="*/ 23 w 325"/>
                <a:gd name="T85" fmla="*/ 162 h 230"/>
                <a:gd name="T86" fmla="*/ 17 w 325"/>
                <a:gd name="T87" fmla="*/ 167 h 230"/>
                <a:gd name="T88" fmla="*/ 12 w 325"/>
                <a:gd name="T89" fmla="*/ 173 h 230"/>
                <a:gd name="T90" fmla="*/ 7 w 325"/>
                <a:gd name="T91" fmla="*/ 181 h 230"/>
                <a:gd name="T92" fmla="*/ 4 w 325"/>
                <a:gd name="T93" fmla="*/ 189 h 230"/>
                <a:gd name="T94" fmla="*/ 1 w 325"/>
                <a:gd name="T95" fmla="*/ 197 h 230"/>
                <a:gd name="T96" fmla="*/ 0 w 325"/>
                <a:gd name="T97" fmla="*/ 206 h 230"/>
                <a:gd name="T98" fmla="*/ 0 w 325"/>
                <a:gd name="T99" fmla="*/ 230 h 230"/>
                <a:gd name="T100" fmla="*/ 325 w 325"/>
                <a:gd name="T101" fmla="*/ 230 h 230"/>
                <a:gd name="T102" fmla="*/ 325 w 325"/>
                <a:gd name="T103" fmla="*/ 206 h 230"/>
                <a:gd name="T104" fmla="*/ 324 w 325"/>
                <a:gd name="T105" fmla="*/ 197 h 230"/>
                <a:gd name="T106" fmla="*/ 322 w 325"/>
                <a:gd name="T107" fmla="*/ 189 h 230"/>
                <a:gd name="T108" fmla="*/ 319 w 325"/>
                <a:gd name="T109" fmla="*/ 181 h 230"/>
                <a:gd name="T110" fmla="*/ 315 w 325"/>
                <a:gd name="T111" fmla="*/ 173 h 230"/>
                <a:gd name="T112" fmla="*/ 310 w 325"/>
                <a:gd name="T113" fmla="*/ 167 h 230"/>
                <a:gd name="T114" fmla="*/ 303 w 325"/>
                <a:gd name="T115" fmla="*/ 162 h 230"/>
                <a:gd name="T116" fmla="*/ 297 w 325"/>
                <a:gd name="T117" fmla="*/ 158 h 230"/>
                <a:gd name="T118" fmla="*/ 289 w 325"/>
                <a:gd name="T119" fmla="*/ 15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289" y="154"/>
                  </a:moveTo>
                  <a:lnTo>
                    <a:pt x="217" y="136"/>
                  </a:lnTo>
                  <a:lnTo>
                    <a:pt x="217" y="112"/>
                  </a:lnTo>
                  <a:lnTo>
                    <a:pt x="227" y="104"/>
                  </a:lnTo>
                  <a:lnTo>
                    <a:pt x="236" y="95"/>
                  </a:lnTo>
                  <a:lnTo>
                    <a:pt x="245" y="85"/>
                  </a:lnTo>
                  <a:lnTo>
                    <a:pt x="252" y="73"/>
                  </a:lnTo>
                  <a:lnTo>
                    <a:pt x="258" y="60"/>
                  </a:lnTo>
                  <a:lnTo>
                    <a:pt x="263" y="48"/>
                  </a:lnTo>
                  <a:lnTo>
                    <a:pt x="266" y="33"/>
                  </a:lnTo>
                  <a:lnTo>
                    <a:pt x="267" y="19"/>
                  </a:lnTo>
                  <a:lnTo>
                    <a:pt x="256" y="22"/>
                  </a:lnTo>
                  <a:lnTo>
                    <a:pt x="243" y="22"/>
                  </a:lnTo>
                  <a:lnTo>
                    <a:pt x="234" y="22"/>
                  </a:lnTo>
                  <a:lnTo>
                    <a:pt x="225" y="21"/>
                  </a:lnTo>
                  <a:lnTo>
                    <a:pt x="211" y="18"/>
                  </a:lnTo>
                  <a:lnTo>
                    <a:pt x="198" y="13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4" y="6"/>
                  </a:lnTo>
                  <a:lnTo>
                    <a:pt x="157" y="10"/>
                  </a:lnTo>
                  <a:lnTo>
                    <a:pt x="149" y="12"/>
                  </a:lnTo>
                  <a:lnTo>
                    <a:pt x="134" y="14"/>
                  </a:lnTo>
                  <a:lnTo>
                    <a:pt x="118" y="15"/>
                  </a:lnTo>
                  <a:lnTo>
                    <a:pt x="103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2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5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9" y="102"/>
                  </a:lnTo>
                  <a:lnTo>
                    <a:pt x="109" y="109"/>
                  </a:lnTo>
                  <a:lnTo>
                    <a:pt x="109" y="136"/>
                  </a:lnTo>
                  <a:lnTo>
                    <a:pt x="39" y="155"/>
                  </a:lnTo>
                  <a:lnTo>
                    <a:pt x="31" y="158"/>
                  </a:lnTo>
                  <a:lnTo>
                    <a:pt x="23" y="162"/>
                  </a:lnTo>
                  <a:lnTo>
                    <a:pt x="17" y="167"/>
                  </a:lnTo>
                  <a:lnTo>
                    <a:pt x="12" y="173"/>
                  </a:lnTo>
                  <a:lnTo>
                    <a:pt x="7" y="181"/>
                  </a:lnTo>
                  <a:lnTo>
                    <a:pt x="4" y="189"/>
                  </a:lnTo>
                  <a:lnTo>
                    <a:pt x="1" y="197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lnTo>
                    <a:pt x="324" y="197"/>
                  </a:lnTo>
                  <a:lnTo>
                    <a:pt x="322" y="189"/>
                  </a:lnTo>
                  <a:lnTo>
                    <a:pt x="319" y="181"/>
                  </a:lnTo>
                  <a:lnTo>
                    <a:pt x="315" y="173"/>
                  </a:lnTo>
                  <a:lnTo>
                    <a:pt x="310" y="167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451">
              <a:extLst>
                <a:ext uri="{FF2B5EF4-FFF2-40B4-BE49-F238E27FC236}">
                  <a16:creationId xmlns:a16="http://schemas.microsoft.com/office/drawing/2014/main" id="{7166F804-7BE8-CB43-71B5-9C053F26C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84013" y="5354638"/>
              <a:ext cx="79375" cy="36513"/>
            </a:xfrm>
            <a:custGeom>
              <a:avLst/>
              <a:gdLst>
                <a:gd name="T0" fmla="*/ 104 w 198"/>
                <a:gd name="T1" fmla="*/ 69 h 92"/>
                <a:gd name="T2" fmla="*/ 109 w 198"/>
                <a:gd name="T3" fmla="*/ 67 h 92"/>
                <a:gd name="T4" fmla="*/ 114 w 198"/>
                <a:gd name="T5" fmla="*/ 66 h 92"/>
                <a:gd name="T6" fmla="*/ 117 w 198"/>
                <a:gd name="T7" fmla="*/ 67 h 92"/>
                <a:gd name="T8" fmla="*/ 119 w 198"/>
                <a:gd name="T9" fmla="*/ 68 h 92"/>
                <a:gd name="T10" fmla="*/ 121 w 198"/>
                <a:gd name="T11" fmla="*/ 69 h 92"/>
                <a:gd name="T12" fmla="*/ 123 w 198"/>
                <a:gd name="T13" fmla="*/ 72 h 92"/>
                <a:gd name="T14" fmla="*/ 126 w 198"/>
                <a:gd name="T15" fmla="*/ 76 h 92"/>
                <a:gd name="T16" fmla="*/ 128 w 198"/>
                <a:gd name="T17" fmla="*/ 78 h 92"/>
                <a:gd name="T18" fmla="*/ 132 w 198"/>
                <a:gd name="T19" fmla="*/ 82 h 92"/>
                <a:gd name="T20" fmla="*/ 137 w 198"/>
                <a:gd name="T21" fmla="*/ 85 h 92"/>
                <a:gd name="T22" fmla="*/ 148 w 198"/>
                <a:gd name="T23" fmla="*/ 89 h 92"/>
                <a:gd name="T24" fmla="*/ 162 w 198"/>
                <a:gd name="T25" fmla="*/ 92 h 92"/>
                <a:gd name="T26" fmla="*/ 173 w 198"/>
                <a:gd name="T27" fmla="*/ 92 h 92"/>
                <a:gd name="T28" fmla="*/ 184 w 198"/>
                <a:gd name="T29" fmla="*/ 92 h 92"/>
                <a:gd name="T30" fmla="*/ 191 w 198"/>
                <a:gd name="T31" fmla="*/ 91 h 92"/>
                <a:gd name="T32" fmla="*/ 198 w 198"/>
                <a:gd name="T33" fmla="*/ 90 h 92"/>
                <a:gd name="T34" fmla="*/ 196 w 198"/>
                <a:gd name="T35" fmla="*/ 80 h 92"/>
                <a:gd name="T36" fmla="*/ 193 w 198"/>
                <a:gd name="T37" fmla="*/ 71 h 92"/>
                <a:gd name="T38" fmla="*/ 190 w 198"/>
                <a:gd name="T39" fmla="*/ 63 h 92"/>
                <a:gd name="T40" fmla="*/ 185 w 198"/>
                <a:gd name="T41" fmla="*/ 54 h 92"/>
                <a:gd name="T42" fmla="*/ 181 w 198"/>
                <a:gd name="T43" fmla="*/ 46 h 92"/>
                <a:gd name="T44" fmla="*/ 175 w 198"/>
                <a:gd name="T45" fmla="*/ 39 h 92"/>
                <a:gd name="T46" fmla="*/ 169 w 198"/>
                <a:gd name="T47" fmla="*/ 32 h 92"/>
                <a:gd name="T48" fmla="*/ 163 w 198"/>
                <a:gd name="T49" fmla="*/ 26 h 92"/>
                <a:gd name="T50" fmla="*/ 155 w 198"/>
                <a:gd name="T51" fmla="*/ 21 h 92"/>
                <a:gd name="T52" fmla="*/ 149 w 198"/>
                <a:gd name="T53" fmla="*/ 15 h 92"/>
                <a:gd name="T54" fmla="*/ 141 w 198"/>
                <a:gd name="T55" fmla="*/ 10 h 92"/>
                <a:gd name="T56" fmla="*/ 132 w 198"/>
                <a:gd name="T57" fmla="*/ 6 h 92"/>
                <a:gd name="T58" fmla="*/ 124 w 198"/>
                <a:gd name="T59" fmla="*/ 4 h 92"/>
                <a:gd name="T60" fmla="*/ 115 w 198"/>
                <a:gd name="T61" fmla="*/ 1 h 92"/>
                <a:gd name="T62" fmla="*/ 106 w 198"/>
                <a:gd name="T63" fmla="*/ 0 h 92"/>
                <a:gd name="T64" fmla="*/ 97 w 198"/>
                <a:gd name="T65" fmla="*/ 0 h 92"/>
                <a:gd name="T66" fmla="*/ 88 w 198"/>
                <a:gd name="T67" fmla="*/ 0 h 92"/>
                <a:gd name="T68" fmla="*/ 81 w 198"/>
                <a:gd name="T69" fmla="*/ 1 h 92"/>
                <a:gd name="T70" fmla="*/ 73 w 198"/>
                <a:gd name="T71" fmla="*/ 4 h 92"/>
                <a:gd name="T72" fmla="*/ 64 w 198"/>
                <a:gd name="T73" fmla="*/ 5 h 92"/>
                <a:gd name="T74" fmla="*/ 58 w 198"/>
                <a:gd name="T75" fmla="*/ 9 h 92"/>
                <a:gd name="T76" fmla="*/ 50 w 198"/>
                <a:gd name="T77" fmla="*/ 13 h 92"/>
                <a:gd name="T78" fmla="*/ 44 w 198"/>
                <a:gd name="T79" fmla="*/ 17 h 92"/>
                <a:gd name="T80" fmla="*/ 37 w 198"/>
                <a:gd name="T81" fmla="*/ 22 h 92"/>
                <a:gd name="T82" fmla="*/ 24 w 198"/>
                <a:gd name="T83" fmla="*/ 32 h 92"/>
                <a:gd name="T84" fmla="*/ 14 w 198"/>
                <a:gd name="T85" fmla="*/ 45 h 92"/>
                <a:gd name="T86" fmla="*/ 6 w 198"/>
                <a:gd name="T87" fmla="*/ 60 h 92"/>
                <a:gd name="T88" fmla="*/ 0 w 198"/>
                <a:gd name="T89" fmla="*/ 76 h 92"/>
                <a:gd name="T90" fmla="*/ 1 w 198"/>
                <a:gd name="T91" fmla="*/ 75 h 92"/>
                <a:gd name="T92" fmla="*/ 10 w 198"/>
                <a:gd name="T93" fmla="*/ 80 h 92"/>
                <a:gd name="T94" fmla="*/ 22 w 198"/>
                <a:gd name="T95" fmla="*/ 84 h 92"/>
                <a:gd name="T96" fmla="*/ 35 w 198"/>
                <a:gd name="T97" fmla="*/ 86 h 92"/>
                <a:gd name="T98" fmla="*/ 50 w 198"/>
                <a:gd name="T99" fmla="*/ 87 h 92"/>
                <a:gd name="T100" fmla="*/ 64 w 198"/>
                <a:gd name="T101" fmla="*/ 86 h 92"/>
                <a:gd name="T102" fmla="*/ 79 w 198"/>
                <a:gd name="T103" fmla="*/ 84 h 92"/>
                <a:gd name="T104" fmla="*/ 86 w 198"/>
                <a:gd name="T105" fmla="*/ 81 h 92"/>
                <a:gd name="T106" fmla="*/ 92 w 198"/>
                <a:gd name="T107" fmla="*/ 77 h 92"/>
                <a:gd name="T108" fmla="*/ 99 w 198"/>
                <a:gd name="T109" fmla="*/ 75 h 92"/>
                <a:gd name="T110" fmla="*/ 104 w 198"/>
                <a:gd name="T11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8" h="92">
                  <a:moveTo>
                    <a:pt x="104" y="69"/>
                  </a:moveTo>
                  <a:lnTo>
                    <a:pt x="109" y="67"/>
                  </a:lnTo>
                  <a:lnTo>
                    <a:pt x="114" y="66"/>
                  </a:lnTo>
                  <a:lnTo>
                    <a:pt x="117" y="67"/>
                  </a:lnTo>
                  <a:lnTo>
                    <a:pt x="119" y="68"/>
                  </a:lnTo>
                  <a:lnTo>
                    <a:pt x="121" y="69"/>
                  </a:lnTo>
                  <a:lnTo>
                    <a:pt x="123" y="72"/>
                  </a:lnTo>
                  <a:lnTo>
                    <a:pt x="126" y="76"/>
                  </a:lnTo>
                  <a:lnTo>
                    <a:pt x="128" y="78"/>
                  </a:lnTo>
                  <a:lnTo>
                    <a:pt x="132" y="82"/>
                  </a:lnTo>
                  <a:lnTo>
                    <a:pt x="137" y="85"/>
                  </a:lnTo>
                  <a:lnTo>
                    <a:pt x="148" y="89"/>
                  </a:lnTo>
                  <a:lnTo>
                    <a:pt x="162" y="92"/>
                  </a:lnTo>
                  <a:lnTo>
                    <a:pt x="173" y="92"/>
                  </a:lnTo>
                  <a:lnTo>
                    <a:pt x="184" y="92"/>
                  </a:lnTo>
                  <a:lnTo>
                    <a:pt x="191" y="91"/>
                  </a:lnTo>
                  <a:lnTo>
                    <a:pt x="198" y="90"/>
                  </a:lnTo>
                  <a:lnTo>
                    <a:pt x="196" y="80"/>
                  </a:lnTo>
                  <a:lnTo>
                    <a:pt x="193" y="71"/>
                  </a:lnTo>
                  <a:lnTo>
                    <a:pt x="190" y="63"/>
                  </a:lnTo>
                  <a:lnTo>
                    <a:pt x="185" y="54"/>
                  </a:lnTo>
                  <a:lnTo>
                    <a:pt x="181" y="46"/>
                  </a:lnTo>
                  <a:lnTo>
                    <a:pt x="175" y="39"/>
                  </a:lnTo>
                  <a:lnTo>
                    <a:pt x="169" y="32"/>
                  </a:lnTo>
                  <a:lnTo>
                    <a:pt x="163" y="26"/>
                  </a:lnTo>
                  <a:lnTo>
                    <a:pt x="155" y="21"/>
                  </a:lnTo>
                  <a:lnTo>
                    <a:pt x="149" y="15"/>
                  </a:lnTo>
                  <a:lnTo>
                    <a:pt x="141" y="10"/>
                  </a:lnTo>
                  <a:lnTo>
                    <a:pt x="132" y="6"/>
                  </a:lnTo>
                  <a:lnTo>
                    <a:pt x="124" y="4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8" y="0"/>
                  </a:lnTo>
                  <a:lnTo>
                    <a:pt x="81" y="1"/>
                  </a:lnTo>
                  <a:lnTo>
                    <a:pt x="73" y="4"/>
                  </a:lnTo>
                  <a:lnTo>
                    <a:pt x="64" y="5"/>
                  </a:lnTo>
                  <a:lnTo>
                    <a:pt x="58" y="9"/>
                  </a:lnTo>
                  <a:lnTo>
                    <a:pt x="50" y="13"/>
                  </a:lnTo>
                  <a:lnTo>
                    <a:pt x="44" y="17"/>
                  </a:lnTo>
                  <a:lnTo>
                    <a:pt x="37" y="22"/>
                  </a:lnTo>
                  <a:lnTo>
                    <a:pt x="24" y="32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10" y="80"/>
                  </a:lnTo>
                  <a:lnTo>
                    <a:pt x="22" y="84"/>
                  </a:lnTo>
                  <a:lnTo>
                    <a:pt x="35" y="86"/>
                  </a:lnTo>
                  <a:lnTo>
                    <a:pt x="50" y="87"/>
                  </a:lnTo>
                  <a:lnTo>
                    <a:pt x="64" y="86"/>
                  </a:lnTo>
                  <a:lnTo>
                    <a:pt x="79" y="84"/>
                  </a:lnTo>
                  <a:lnTo>
                    <a:pt x="86" y="81"/>
                  </a:lnTo>
                  <a:lnTo>
                    <a:pt x="92" y="77"/>
                  </a:lnTo>
                  <a:lnTo>
                    <a:pt x="99" y="75"/>
                  </a:ln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452">
              <a:extLst>
                <a:ext uri="{FF2B5EF4-FFF2-40B4-BE49-F238E27FC236}">
                  <a16:creationId xmlns:a16="http://schemas.microsoft.com/office/drawing/2014/main" id="{42B43719-EED1-FEEB-D3CE-6E5B6C776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03050" y="5507038"/>
              <a:ext cx="79375" cy="36513"/>
            </a:xfrm>
            <a:custGeom>
              <a:avLst/>
              <a:gdLst>
                <a:gd name="T0" fmla="*/ 0 w 197"/>
                <a:gd name="T1" fmla="*/ 75 h 93"/>
                <a:gd name="T2" fmla="*/ 0 w 197"/>
                <a:gd name="T3" fmla="*/ 74 h 93"/>
                <a:gd name="T4" fmla="*/ 9 w 197"/>
                <a:gd name="T5" fmla="*/ 79 h 93"/>
                <a:gd name="T6" fmla="*/ 22 w 197"/>
                <a:gd name="T7" fmla="*/ 82 h 93"/>
                <a:gd name="T8" fmla="*/ 34 w 197"/>
                <a:gd name="T9" fmla="*/ 85 h 93"/>
                <a:gd name="T10" fmla="*/ 50 w 197"/>
                <a:gd name="T11" fmla="*/ 86 h 93"/>
                <a:gd name="T12" fmla="*/ 64 w 197"/>
                <a:gd name="T13" fmla="*/ 86 h 93"/>
                <a:gd name="T14" fmla="*/ 79 w 197"/>
                <a:gd name="T15" fmla="*/ 82 h 93"/>
                <a:gd name="T16" fmla="*/ 86 w 197"/>
                <a:gd name="T17" fmla="*/ 80 h 93"/>
                <a:gd name="T18" fmla="*/ 92 w 197"/>
                <a:gd name="T19" fmla="*/ 77 h 93"/>
                <a:gd name="T20" fmla="*/ 99 w 197"/>
                <a:gd name="T21" fmla="*/ 74 h 93"/>
                <a:gd name="T22" fmla="*/ 104 w 197"/>
                <a:gd name="T23" fmla="*/ 68 h 93"/>
                <a:gd name="T24" fmla="*/ 108 w 197"/>
                <a:gd name="T25" fmla="*/ 66 h 93"/>
                <a:gd name="T26" fmla="*/ 114 w 197"/>
                <a:gd name="T27" fmla="*/ 66 h 93"/>
                <a:gd name="T28" fmla="*/ 117 w 197"/>
                <a:gd name="T29" fmla="*/ 66 h 93"/>
                <a:gd name="T30" fmla="*/ 119 w 197"/>
                <a:gd name="T31" fmla="*/ 67 h 93"/>
                <a:gd name="T32" fmla="*/ 120 w 197"/>
                <a:gd name="T33" fmla="*/ 70 h 93"/>
                <a:gd name="T34" fmla="*/ 123 w 197"/>
                <a:gd name="T35" fmla="*/ 72 h 93"/>
                <a:gd name="T36" fmla="*/ 124 w 197"/>
                <a:gd name="T37" fmla="*/ 75 h 93"/>
                <a:gd name="T38" fmla="*/ 128 w 197"/>
                <a:gd name="T39" fmla="*/ 79 h 93"/>
                <a:gd name="T40" fmla="*/ 132 w 197"/>
                <a:gd name="T41" fmla="*/ 81 h 93"/>
                <a:gd name="T42" fmla="*/ 137 w 197"/>
                <a:gd name="T43" fmla="*/ 84 h 93"/>
                <a:gd name="T44" fmla="*/ 147 w 197"/>
                <a:gd name="T45" fmla="*/ 89 h 93"/>
                <a:gd name="T46" fmla="*/ 161 w 197"/>
                <a:gd name="T47" fmla="*/ 91 h 93"/>
                <a:gd name="T48" fmla="*/ 173 w 197"/>
                <a:gd name="T49" fmla="*/ 93 h 93"/>
                <a:gd name="T50" fmla="*/ 183 w 197"/>
                <a:gd name="T51" fmla="*/ 93 h 93"/>
                <a:gd name="T52" fmla="*/ 191 w 197"/>
                <a:gd name="T53" fmla="*/ 91 h 93"/>
                <a:gd name="T54" fmla="*/ 197 w 197"/>
                <a:gd name="T55" fmla="*/ 89 h 93"/>
                <a:gd name="T56" fmla="*/ 196 w 197"/>
                <a:gd name="T57" fmla="*/ 80 h 93"/>
                <a:gd name="T58" fmla="*/ 192 w 197"/>
                <a:gd name="T59" fmla="*/ 71 h 93"/>
                <a:gd name="T60" fmla="*/ 190 w 197"/>
                <a:gd name="T61" fmla="*/ 62 h 93"/>
                <a:gd name="T62" fmla="*/ 185 w 197"/>
                <a:gd name="T63" fmla="*/ 54 h 93"/>
                <a:gd name="T64" fmla="*/ 181 w 197"/>
                <a:gd name="T65" fmla="*/ 45 h 93"/>
                <a:gd name="T66" fmla="*/ 174 w 197"/>
                <a:gd name="T67" fmla="*/ 39 h 93"/>
                <a:gd name="T68" fmla="*/ 169 w 197"/>
                <a:gd name="T69" fmla="*/ 31 h 93"/>
                <a:gd name="T70" fmla="*/ 163 w 197"/>
                <a:gd name="T71" fmla="*/ 26 h 93"/>
                <a:gd name="T72" fmla="*/ 155 w 197"/>
                <a:gd name="T73" fmla="*/ 20 h 93"/>
                <a:gd name="T74" fmla="*/ 149 w 197"/>
                <a:gd name="T75" fmla="*/ 14 h 93"/>
                <a:gd name="T76" fmla="*/ 141 w 197"/>
                <a:gd name="T77" fmla="*/ 11 h 93"/>
                <a:gd name="T78" fmla="*/ 132 w 197"/>
                <a:gd name="T79" fmla="*/ 7 h 93"/>
                <a:gd name="T80" fmla="*/ 124 w 197"/>
                <a:gd name="T81" fmla="*/ 4 h 93"/>
                <a:gd name="T82" fmla="*/ 115 w 197"/>
                <a:gd name="T83" fmla="*/ 2 h 93"/>
                <a:gd name="T84" fmla="*/ 106 w 197"/>
                <a:gd name="T85" fmla="*/ 0 h 93"/>
                <a:gd name="T86" fmla="*/ 97 w 197"/>
                <a:gd name="T87" fmla="*/ 0 h 93"/>
                <a:gd name="T88" fmla="*/ 88 w 197"/>
                <a:gd name="T89" fmla="*/ 0 h 93"/>
                <a:gd name="T90" fmla="*/ 81 w 197"/>
                <a:gd name="T91" fmla="*/ 2 h 93"/>
                <a:gd name="T92" fmla="*/ 72 w 197"/>
                <a:gd name="T93" fmla="*/ 3 h 93"/>
                <a:gd name="T94" fmla="*/ 64 w 197"/>
                <a:gd name="T95" fmla="*/ 5 h 93"/>
                <a:gd name="T96" fmla="*/ 57 w 197"/>
                <a:gd name="T97" fmla="*/ 8 h 93"/>
                <a:gd name="T98" fmla="*/ 50 w 197"/>
                <a:gd name="T99" fmla="*/ 12 h 93"/>
                <a:gd name="T100" fmla="*/ 43 w 197"/>
                <a:gd name="T101" fmla="*/ 16 h 93"/>
                <a:gd name="T102" fmla="*/ 36 w 197"/>
                <a:gd name="T103" fmla="*/ 21 h 93"/>
                <a:gd name="T104" fmla="*/ 24 w 197"/>
                <a:gd name="T105" fmla="*/ 32 h 93"/>
                <a:gd name="T106" fmla="*/ 14 w 197"/>
                <a:gd name="T107" fmla="*/ 45 h 93"/>
                <a:gd name="T108" fmla="*/ 6 w 197"/>
                <a:gd name="T109" fmla="*/ 59 h 93"/>
                <a:gd name="T110" fmla="*/ 0 w 197"/>
                <a:gd name="T111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7" h="93">
                  <a:moveTo>
                    <a:pt x="0" y="75"/>
                  </a:moveTo>
                  <a:lnTo>
                    <a:pt x="0" y="74"/>
                  </a:lnTo>
                  <a:lnTo>
                    <a:pt x="9" y="79"/>
                  </a:lnTo>
                  <a:lnTo>
                    <a:pt x="22" y="82"/>
                  </a:lnTo>
                  <a:lnTo>
                    <a:pt x="34" y="85"/>
                  </a:lnTo>
                  <a:lnTo>
                    <a:pt x="50" y="86"/>
                  </a:lnTo>
                  <a:lnTo>
                    <a:pt x="64" y="86"/>
                  </a:lnTo>
                  <a:lnTo>
                    <a:pt x="79" y="82"/>
                  </a:lnTo>
                  <a:lnTo>
                    <a:pt x="86" y="80"/>
                  </a:lnTo>
                  <a:lnTo>
                    <a:pt x="92" y="77"/>
                  </a:lnTo>
                  <a:lnTo>
                    <a:pt x="99" y="74"/>
                  </a:lnTo>
                  <a:lnTo>
                    <a:pt x="104" y="68"/>
                  </a:lnTo>
                  <a:lnTo>
                    <a:pt x="108" y="66"/>
                  </a:lnTo>
                  <a:lnTo>
                    <a:pt x="114" y="66"/>
                  </a:lnTo>
                  <a:lnTo>
                    <a:pt x="117" y="66"/>
                  </a:lnTo>
                  <a:lnTo>
                    <a:pt x="119" y="67"/>
                  </a:lnTo>
                  <a:lnTo>
                    <a:pt x="120" y="70"/>
                  </a:lnTo>
                  <a:lnTo>
                    <a:pt x="123" y="72"/>
                  </a:lnTo>
                  <a:lnTo>
                    <a:pt x="124" y="75"/>
                  </a:lnTo>
                  <a:lnTo>
                    <a:pt x="128" y="79"/>
                  </a:lnTo>
                  <a:lnTo>
                    <a:pt x="132" y="81"/>
                  </a:lnTo>
                  <a:lnTo>
                    <a:pt x="137" y="84"/>
                  </a:lnTo>
                  <a:lnTo>
                    <a:pt x="147" y="89"/>
                  </a:lnTo>
                  <a:lnTo>
                    <a:pt x="161" y="91"/>
                  </a:lnTo>
                  <a:lnTo>
                    <a:pt x="173" y="93"/>
                  </a:lnTo>
                  <a:lnTo>
                    <a:pt x="183" y="93"/>
                  </a:lnTo>
                  <a:lnTo>
                    <a:pt x="191" y="91"/>
                  </a:lnTo>
                  <a:lnTo>
                    <a:pt x="197" y="89"/>
                  </a:lnTo>
                  <a:lnTo>
                    <a:pt x="196" y="80"/>
                  </a:lnTo>
                  <a:lnTo>
                    <a:pt x="192" y="71"/>
                  </a:lnTo>
                  <a:lnTo>
                    <a:pt x="190" y="62"/>
                  </a:lnTo>
                  <a:lnTo>
                    <a:pt x="185" y="54"/>
                  </a:lnTo>
                  <a:lnTo>
                    <a:pt x="181" y="45"/>
                  </a:lnTo>
                  <a:lnTo>
                    <a:pt x="174" y="39"/>
                  </a:lnTo>
                  <a:lnTo>
                    <a:pt x="169" y="31"/>
                  </a:lnTo>
                  <a:lnTo>
                    <a:pt x="163" y="26"/>
                  </a:lnTo>
                  <a:lnTo>
                    <a:pt x="155" y="20"/>
                  </a:lnTo>
                  <a:lnTo>
                    <a:pt x="149" y="14"/>
                  </a:lnTo>
                  <a:lnTo>
                    <a:pt x="141" y="11"/>
                  </a:lnTo>
                  <a:lnTo>
                    <a:pt x="132" y="7"/>
                  </a:lnTo>
                  <a:lnTo>
                    <a:pt x="124" y="4"/>
                  </a:lnTo>
                  <a:lnTo>
                    <a:pt x="115" y="2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8" y="0"/>
                  </a:lnTo>
                  <a:lnTo>
                    <a:pt x="81" y="2"/>
                  </a:lnTo>
                  <a:lnTo>
                    <a:pt x="72" y="3"/>
                  </a:lnTo>
                  <a:lnTo>
                    <a:pt x="64" y="5"/>
                  </a:lnTo>
                  <a:lnTo>
                    <a:pt x="57" y="8"/>
                  </a:lnTo>
                  <a:lnTo>
                    <a:pt x="50" y="12"/>
                  </a:lnTo>
                  <a:lnTo>
                    <a:pt x="43" y="16"/>
                  </a:lnTo>
                  <a:lnTo>
                    <a:pt x="36" y="21"/>
                  </a:lnTo>
                  <a:lnTo>
                    <a:pt x="24" y="32"/>
                  </a:lnTo>
                  <a:lnTo>
                    <a:pt x="14" y="45"/>
                  </a:lnTo>
                  <a:lnTo>
                    <a:pt x="6" y="59"/>
                  </a:ln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453">
              <a:extLst>
                <a:ext uri="{FF2B5EF4-FFF2-40B4-BE49-F238E27FC236}">
                  <a16:creationId xmlns:a16="http://schemas.microsoft.com/office/drawing/2014/main" id="{1F09524E-32A1-6CCE-E1BB-A774709F9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7650" y="5545138"/>
              <a:ext cx="128587" cy="90488"/>
            </a:xfrm>
            <a:custGeom>
              <a:avLst/>
              <a:gdLst>
                <a:gd name="T0" fmla="*/ 289 w 325"/>
                <a:gd name="T1" fmla="*/ 155 h 230"/>
                <a:gd name="T2" fmla="*/ 217 w 325"/>
                <a:gd name="T3" fmla="*/ 136 h 230"/>
                <a:gd name="T4" fmla="*/ 217 w 325"/>
                <a:gd name="T5" fmla="*/ 112 h 230"/>
                <a:gd name="T6" fmla="*/ 227 w 325"/>
                <a:gd name="T7" fmla="*/ 104 h 230"/>
                <a:gd name="T8" fmla="*/ 236 w 325"/>
                <a:gd name="T9" fmla="*/ 95 h 230"/>
                <a:gd name="T10" fmla="*/ 245 w 325"/>
                <a:gd name="T11" fmla="*/ 85 h 230"/>
                <a:gd name="T12" fmla="*/ 252 w 325"/>
                <a:gd name="T13" fmla="*/ 73 h 230"/>
                <a:gd name="T14" fmla="*/ 258 w 325"/>
                <a:gd name="T15" fmla="*/ 62 h 230"/>
                <a:gd name="T16" fmla="*/ 262 w 325"/>
                <a:gd name="T17" fmla="*/ 48 h 230"/>
                <a:gd name="T18" fmla="*/ 266 w 325"/>
                <a:gd name="T19" fmla="*/ 35 h 230"/>
                <a:gd name="T20" fmla="*/ 267 w 325"/>
                <a:gd name="T21" fmla="*/ 21 h 230"/>
                <a:gd name="T22" fmla="*/ 255 w 325"/>
                <a:gd name="T23" fmla="*/ 22 h 230"/>
                <a:gd name="T24" fmla="*/ 243 w 325"/>
                <a:gd name="T25" fmla="*/ 23 h 230"/>
                <a:gd name="T26" fmla="*/ 234 w 325"/>
                <a:gd name="T27" fmla="*/ 22 h 230"/>
                <a:gd name="T28" fmla="*/ 225 w 325"/>
                <a:gd name="T29" fmla="*/ 22 h 230"/>
                <a:gd name="T30" fmla="*/ 211 w 325"/>
                <a:gd name="T31" fmla="*/ 18 h 230"/>
                <a:gd name="T32" fmla="*/ 198 w 325"/>
                <a:gd name="T33" fmla="*/ 14 h 230"/>
                <a:gd name="T34" fmla="*/ 186 w 325"/>
                <a:gd name="T35" fmla="*/ 8 h 230"/>
                <a:gd name="T36" fmla="*/ 177 w 325"/>
                <a:gd name="T37" fmla="*/ 0 h 230"/>
                <a:gd name="T38" fmla="*/ 171 w 325"/>
                <a:gd name="T39" fmla="*/ 4 h 230"/>
                <a:gd name="T40" fmla="*/ 164 w 325"/>
                <a:gd name="T41" fmla="*/ 8 h 230"/>
                <a:gd name="T42" fmla="*/ 157 w 325"/>
                <a:gd name="T43" fmla="*/ 10 h 230"/>
                <a:gd name="T44" fmla="*/ 149 w 325"/>
                <a:gd name="T45" fmla="*/ 13 h 230"/>
                <a:gd name="T46" fmla="*/ 133 w 325"/>
                <a:gd name="T47" fmla="*/ 15 h 230"/>
                <a:gd name="T48" fmla="*/ 118 w 325"/>
                <a:gd name="T49" fmla="*/ 17 h 230"/>
                <a:gd name="T50" fmla="*/ 103 w 325"/>
                <a:gd name="T51" fmla="*/ 15 h 230"/>
                <a:gd name="T52" fmla="*/ 87 w 325"/>
                <a:gd name="T53" fmla="*/ 13 h 230"/>
                <a:gd name="T54" fmla="*/ 73 w 325"/>
                <a:gd name="T55" fmla="*/ 9 h 230"/>
                <a:gd name="T56" fmla="*/ 62 w 325"/>
                <a:gd name="T57" fmla="*/ 4 h 230"/>
                <a:gd name="T58" fmla="*/ 62 w 325"/>
                <a:gd name="T59" fmla="*/ 10 h 230"/>
                <a:gd name="T60" fmla="*/ 60 w 325"/>
                <a:gd name="T61" fmla="*/ 17 h 230"/>
                <a:gd name="T62" fmla="*/ 62 w 325"/>
                <a:gd name="T63" fmla="*/ 31 h 230"/>
                <a:gd name="T64" fmla="*/ 64 w 325"/>
                <a:gd name="T65" fmla="*/ 45 h 230"/>
                <a:gd name="T66" fmla="*/ 68 w 325"/>
                <a:gd name="T67" fmla="*/ 58 h 230"/>
                <a:gd name="T68" fmla="*/ 74 w 325"/>
                <a:gd name="T69" fmla="*/ 71 h 230"/>
                <a:gd name="T70" fmla="*/ 81 w 325"/>
                <a:gd name="T71" fmla="*/ 82 h 230"/>
                <a:gd name="T72" fmla="*/ 89 w 325"/>
                <a:gd name="T73" fmla="*/ 93 h 230"/>
                <a:gd name="T74" fmla="*/ 97 w 325"/>
                <a:gd name="T75" fmla="*/ 103 h 230"/>
                <a:gd name="T76" fmla="*/ 108 w 325"/>
                <a:gd name="T77" fmla="*/ 111 h 230"/>
                <a:gd name="T78" fmla="*/ 108 w 325"/>
                <a:gd name="T79" fmla="*/ 136 h 230"/>
                <a:gd name="T80" fmla="*/ 38 w 325"/>
                <a:gd name="T81" fmla="*/ 155 h 230"/>
                <a:gd name="T82" fmla="*/ 31 w 325"/>
                <a:gd name="T83" fmla="*/ 158 h 230"/>
                <a:gd name="T84" fmla="*/ 23 w 325"/>
                <a:gd name="T85" fmla="*/ 163 h 230"/>
                <a:gd name="T86" fmla="*/ 17 w 325"/>
                <a:gd name="T87" fmla="*/ 168 h 230"/>
                <a:gd name="T88" fmla="*/ 11 w 325"/>
                <a:gd name="T89" fmla="*/ 175 h 230"/>
                <a:gd name="T90" fmla="*/ 6 w 325"/>
                <a:gd name="T91" fmla="*/ 181 h 230"/>
                <a:gd name="T92" fmla="*/ 4 w 325"/>
                <a:gd name="T93" fmla="*/ 189 h 230"/>
                <a:gd name="T94" fmla="*/ 1 w 325"/>
                <a:gd name="T95" fmla="*/ 198 h 230"/>
                <a:gd name="T96" fmla="*/ 0 w 325"/>
                <a:gd name="T97" fmla="*/ 206 h 230"/>
                <a:gd name="T98" fmla="*/ 0 w 325"/>
                <a:gd name="T99" fmla="*/ 230 h 230"/>
                <a:gd name="T100" fmla="*/ 325 w 325"/>
                <a:gd name="T101" fmla="*/ 230 h 230"/>
                <a:gd name="T102" fmla="*/ 325 w 325"/>
                <a:gd name="T103" fmla="*/ 206 h 230"/>
                <a:gd name="T104" fmla="*/ 324 w 325"/>
                <a:gd name="T105" fmla="*/ 198 h 230"/>
                <a:gd name="T106" fmla="*/ 322 w 325"/>
                <a:gd name="T107" fmla="*/ 189 h 230"/>
                <a:gd name="T108" fmla="*/ 318 w 325"/>
                <a:gd name="T109" fmla="*/ 181 h 230"/>
                <a:gd name="T110" fmla="*/ 315 w 325"/>
                <a:gd name="T111" fmla="*/ 175 h 230"/>
                <a:gd name="T112" fmla="*/ 309 w 325"/>
                <a:gd name="T113" fmla="*/ 168 h 230"/>
                <a:gd name="T114" fmla="*/ 303 w 325"/>
                <a:gd name="T115" fmla="*/ 162 h 230"/>
                <a:gd name="T116" fmla="*/ 297 w 325"/>
                <a:gd name="T117" fmla="*/ 158 h 230"/>
                <a:gd name="T118" fmla="*/ 289 w 325"/>
                <a:gd name="T119" fmla="*/ 15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289" y="155"/>
                  </a:moveTo>
                  <a:lnTo>
                    <a:pt x="217" y="136"/>
                  </a:lnTo>
                  <a:lnTo>
                    <a:pt x="217" y="112"/>
                  </a:lnTo>
                  <a:lnTo>
                    <a:pt x="227" y="104"/>
                  </a:lnTo>
                  <a:lnTo>
                    <a:pt x="236" y="95"/>
                  </a:lnTo>
                  <a:lnTo>
                    <a:pt x="245" y="85"/>
                  </a:lnTo>
                  <a:lnTo>
                    <a:pt x="252" y="73"/>
                  </a:lnTo>
                  <a:lnTo>
                    <a:pt x="258" y="62"/>
                  </a:lnTo>
                  <a:lnTo>
                    <a:pt x="262" y="48"/>
                  </a:lnTo>
                  <a:lnTo>
                    <a:pt x="266" y="35"/>
                  </a:lnTo>
                  <a:lnTo>
                    <a:pt x="267" y="21"/>
                  </a:lnTo>
                  <a:lnTo>
                    <a:pt x="255" y="22"/>
                  </a:lnTo>
                  <a:lnTo>
                    <a:pt x="243" y="23"/>
                  </a:lnTo>
                  <a:lnTo>
                    <a:pt x="234" y="22"/>
                  </a:lnTo>
                  <a:lnTo>
                    <a:pt x="225" y="22"/>
                  </a:lnTo>
                  <a:lnTo>
                    <a:pt x="211" y="18"/>
                  </a:lnTo>
                  <a:lnTo>
                    <a:pt x="198" y="14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4" y="8"/>
                  </a:lnTo>
                  <a:lnTo>
                    <a:pt x="157" y="10"/>
                  </a:lnTo>
                  <a:lnTo>
                    <a:pt x="149" y="13"/>
                  </a:lnTo>
                  <a:lnTo>
                    <a:pt x="133" y="15"/>
                  </a:lnTo>
                  <a:lnTo>
                    <a:pt x="118" y="17"/>
                  </a:lnTo>
                  <a:lnTo>
                    <a:pt x="103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2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4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7" y="103"/>
                  </a:lnTo>
                  <a:lnTo>
                    <a:pt x="108" y="111"/>
                  </a:lnTo>
                  <a:lnTo>
                    <a:pt x="108" y="136"/>
                  </a:lnTo>
                  <a:lnTo>
                    <a:pt x="38" y="155"/>
                  </a:lnTo>
                  <a:lnTo>
                    <a:pt x="31" y="158"/>
                  </a:lnTo>
                  <a:lnTo>
                    <a:pt x="23" y="163"/>
                  </a:lnTo>
                  <a:lnTo>
                    <a:pt x="17" y="168"/>
                  </a:lnTo>
                  <a:lnTo>
                    <a:pt x="11" y="175"/>
                  </a:lnTo>
                  <a:lnTo>
                    <a:pt x="6" y="181"/>
                  </a:lnTo>
                  <a:lnTo>
                    <a:pt x="4" y="189"/>
                  </a:lnTo>
                  <a:lnTo>
                    <a:pt x="1" y="198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lnTo>
                    <a:pt x="324" y="198"/>
                  </a:lnTo>
                  <a:lnTo>
                    <a:pt x="322" y="189"/>
                  </a:lnTo>
                  <a:lnTo>
                    <a:pt x="318" y="181"/>
                  </a:lnTo>
                  <a:lnTo>
                    <a:pt x="315" y="175"/>
                  </a:lnTo>
                  <a:lnTo>
                    <a:pt x="309" y="168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454">
              <a:extLst>
                <a:ext uri="{FF2B5EF4-FFF2-40B4-BE49-F238E27FC236}">
                  <a16:creationId xmlns:a16="http://schemas.microsoft.com/office/drawing/2014/main" id="{09395F85-94CB-C685-5A0B-C1D7CA730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2725" y="5494338"/>
              <a:ext cx="39687" cy="39688"/>
            </a:xfrm>
            <a:custGeom>
              <a:avLst/>
              <a:gdLst>
                <a:gd name="T0" fmla="*/ 96 w 100"/>
                <a:gd name="T1" fmla="*/ 96 h 100"/>
                <a:gd name="T2" fmla="*/ 99 w 100"/>
                <a:gd name="T3" fmla="*/ 92 h 100"/>
                <a:gd name="T4" fmla="*/ 100 w 100"/>
                <a:gd name="T5" fmla="*/ 87 h 100"/>
                <a:gd name="T6" fmla="*/ 99 w 100"/>
                <a:gd name="T7" fmla="*/ 83 h 100"/>
                <a:gd name="T8" fmla="*/ 96 w 100"/>
                <a:gd name="T9" fmla="*/ 80 h 100"/>
                <a:gd name="T10" fmla="*/ 20 w 100"/>
                <a:gd name="T11" fmla="*/ 4 h 100"/>
                <a:gd name="T12" fmla="*/ 17 w 100"/>
                <a:gd name="T13" fmla="*/ 1 h 100"/>
                <a:gd name="T14" fmla="*/ 11 w 100"/>
                <a:gd name="T15" fmla="*/ 0 h 100"/>
                <a:gd name="T16" fmla="*/ 8 w 100"/>
                <a:gd name="T17" fmla="*/ 1 h 100"/>
                <a:gd name="T18" fmla="*/ 4 w 100"/>
                <a:gd name="T19" fmla="*/ 4 h 100"/>
                <a:gd name="T20" fmla="*/ 1 w 100"/>
                <a:gd name="T21" fmla="*/ 8 h 100"/>
                <a:gd name="T22" fmla="*/ 0 w 100"/>
                <a:gd name="T23" fmla="*/ 11 h 100"/>
                <a:gd name="T24" fmla="*/ 1 w 100"/>
                <a:gd name="T25" fmla="*/ 17 h 100"/>
                <a:gd name="T26" fmla="*/ 4 w 100"/>
                <a:gd name="T27" fmla="*/ 20 h 100"/>
                <a:gd name="T28" fmla="*/ 79 w 100"/>
                <a:gd name="T29" fmla="*/ 96 h 100"/>
                <a:gd name="T30" fmla="*/ 83 w 100"/>
                <a:gd name="T31" fmla="*/ 99 h 100"/>
                <a:gd name="T32" fmla="*/ 87 w 100"/>
                <a:gd name="T33" fmla="*/ 100 h 100"/>
                <a:gd name="T34" fmla="*/ 92 w 100"/>
                <a:gd name="T35" fmla="*/ 99 h 100"/>
                <a:gd name="T36" fmla="*/ 96 w 100"/>
                <a:gd name="T37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00">
                  <a:moveTo>
                    <a:pt x="96" y="96"/>
                  </a:moveTo>
                  <a:lnTo>
                    <a:pt x="99" y="92"/>
                  </a:lnTo>
                  <a:lnTo>
                    <a:pt x="100" y="87"/>
                  </a:lnTo>
                  <a:lnTo>
                    <a:pt x="99" y="83"/>
                  </a:lnTo>
                  <a:lnTo>
                    <a:pt x="96" y="80"/>
                  </a:lnTo>
                  <a:lnTo>
                    <a:pt x="20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0"/>
                  </a:lnTo>
                  <a:lnTo>
                    <a:pt x="79" y="96"/>
                  </a:lnTo>
                  <a:lnTo>
                    <a:pt x="83" y="99"/>
                  </a:lnTo>
                  <a:lnTo>
                    <a:pt x="87" y="100"/>
                  </a:lnTo>
                  <a:lnTo>
                    <a:pt x="92" y="99"/>
                  </a:lnTo>
                  <a:lnTo>
                    <a:pt x="96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455">
              <a:extLst>
                <a:ext uri="{FF2B5EF4-FFF2-40B4-BE49-F238E27FC236}">
                  <a16:creationId xmlns:a16="http://schemas.microsoft.com/office/drawing/2014/main" id="{94D4C593-2AD4-8AE1-237E-6035DA96B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6238" y="5494338"/>
              <a:ext cx="38100" cy="39688"/>
            </a:xfrm>
            <a:custGeom>
              <a:avLst/>
              <a:gdLst>
                <a:gd name="T0" fmla="*/ 78 w 98"/>
                <a:gd name="T1" fmla="*/ 4 h 100"/>
                <a:gd name="T2" fmla="*/ 2 w 98"/>
                <a:gd name="T3" fmla="*/ 80 h 100"/>
                <a:gd name="T4" fmla="*/ 0 w 98"/>
                <a:gd name="T5" fmla="*/ 83 h 100"/>
                <a:gd name="T6" fmla="*/ 0 w 98"/>
                <a:gd name="T7" fmla="*/ 87 h 100"/>
                <a:gd name="T8" fmla="*/ 0 w 98"/>
                <a:gd name="T9" fmla="*/ 92 h 100"/>
                <a:gd name="T10" fmla="*/ 2 w 98"/>
                <a:gd name="T11" fmla="*/ 96 h 100"/>
                <a:gd name="T12" fmla="*/ 7 w 98"/>
                <a:gd name="T13" fmla="*/ 99 h 100"/>
                <a:gd name="T14" fmla="*/ 11 w 98"/>
                <a:gd name="T15" fmla="*/ 100 h 100"/>
                <a:gd name="T16" fmla="*/ 16 w 98"/>
                <a:gd name="T17" fmla="*/ 99 h 100"/>
                <a:gd name="T18" fmla="*/ 20 w 98"/>
                <a:gd name="T19" fmla="*/ 96 h 100"/>
                <a:gd name="T20" fmla="*/ 96 w 98"/>
                <a:gd name="T21" fmla="*/ 20 h 100"/>
                <a:gd name="T22" fmla="*/ 98 w 98"/>
                <a:gd name="T23" fmla="*/ 17 h 100"/>
                <a:gd name="T24" fmla="*/ 98 w 98"/>
                <a:gd name="T25" fmla="*/ 11 h 100"/>
                <a:gd name="T26" fmla="*/ 98 w 98"/>
                <a:gd name="T27" fmla="*/ 8 h 100"/>
                <a:gd name="T28" fmla="*/ 96 w 98"/>
                <a:gd name="T29" fmla="*/ 4 h 100"/>
                <a:gd name="T30" fmla="*/ 92 w 98"/>
                <a:gd name="T31" fmla="*/ 1 h 100"/>
                <a:gd name="T32" fmla="*/ 87 w 98"/>
                <a:gd name="T33" fmla="*/ 0 h 100"/>
                <a:gd name="T34" fmla="*/ 83 w 98"/>
                <a:gd name="T35" fmla="*/ 1 h 100"/>
                <a:gd name="T36" fmla="*/ 78 w 98"/>
                <a:gd name="T37" fmla="*/ 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00">
                  <a:moveTo>
                    <a:pt x="78" y="4"/>
                  </a:moveTo>
                  <a:lnTo>
                    <a:pt x="2" y="80"/>
                  </a:lnTo>
                  <a:lnTo>
                    <a:pt x="0" y="83"/>
                  </a:lnTo>
                  <a:lnTo>
                    <a:pt x="0" y="87"/>
                  </a:lnTo>
                  <a:lnTo>
                    <a:pt x="0" y="92"/>
                  </a:lnTo>
                  <a:lnTo>
                    <a:pt x="2" y="96"/>
                  </a:lnTo>
                  <a:lnTo>
                    <a:pt x="7" y="99"/>
                  </a:lnTo>
                  <a:lnTo>
                    <a:pt x="11" y="100"/>
                  </a:lnTo>
                  <a:lnTo>
                    <a:pt x="16" y="99"/>
                  </a:lnTo>
                  <a:lnTo>
                    <a:pt x="20" y="96"/>
                  </a:lnTo>
                  <a:lnTo>
                    <a:pt x="96" y="20"/>
                  </a:lnTo>
                  <a:lnTo>
                    <a:pt x="98" y="17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4"/>
                  </a:lnTo>
                  <a:lnTo>
                    <a:pt x="92" y="1"/>
                  </a:lnTo>
                  <a:lnTo>
                    <a:pt x="87" y="0"/>
                  </a:lnTo>
                  <a:lnTo>
                    <a:pt x="83" y="1"/>
                  </a:lnTo>
                  <a:lnTo>
                    <a:pt x="7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6DB2A90-F16F-BCE2-E1CD-354973406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412588"/>
              </p:ext>
            </p:extLst>
          </p:nvPr>
        </p:nvGraphicFramePr>
        <p:xfrm>
          <a:off x="3513668" y="370512"/>
          <a:ext cx="8514206" cy="530403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90249">
                  <a:extLst>
                    <a:ext uri="{9D8B030D-6E8A-4147-A177-3AD203B41FA5}">
                      <a16:colId xmlns:a16="http://schemas.microsoft.com/office/drawing/2014/main" val="1345805627"/>
                    </a:ext>
                  </a:extLst>
                </a:gridCol>
                <a:gridCol w="4037610">
                  <a:extLst>
                    <a:ext uri="{9D8B030D-6E8A-4147-A177-3AD203B41FA5}">
                      <a16:colId xmlns:a16="http://schemas.microsoft.com/office/drawing/2014/main" val="763040810"/>
                    </a:ext>
                  </a:extLst>
                </a:gridCol>
                <a:gridCol w="926276">
                  <a:extLst>
                    <a:ext uri="{9D8B030D-6E8A-4147-A177-3AD203B41FA5}">
                      <a16:colId xmlns:a16="http://schemas.microsoft.com/office/drawing/2014/main" val="3162778664"/>
                    </a:ext>
                  </a:extLst>
                </a:gridCol>
                <a:gridCol w="960071">
                  <a:extLst>
                    <a:ext uri="{9D8B030D-6E8A-4147-A177-3AD203B41FA5}">
                      <a16:colId xmlns:a16="http://schemas.microsoft.com/office/drawing/2014/main" val="1203888936"/>
                    </a:ext>
                  </a:extLst>
                </a:gridCol>
              </a:tblGrid>
              <a:tr h="3091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Предметные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Учебные предметы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</a:rPr>
                        <a:t>Кол-во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b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7273"/>
                  </a:ext>
                </a:extLst>
              </a:tr>
              <a:tr h="2080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10г класс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11г класс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45103"/>
                  </a:ext>
                </a:extLst>
              </a:tr>
              <a:tr h="11494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2. Часть, формируемая участниками образовательных отношений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355502"/>
                  </a:ext>
                </a:extLst>
              </a:tr>
              <a:tr h="11494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Технология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Технология. Технологический проектный практикум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773845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 dirty="0">
                          <a:effectLst/>
                        </a:rPr>
                        <a:t>Технология. Технопредпринимательство и экономика</a:t>
                      </a:r>
                      <a:endParaRPr lang="ru-RU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929636"/>
                  </a:ext>
                </a:extLst>
              </a:tr>
              <a:tr h="107280">
                <a:tc rowSpan="6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Общественные науки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История Новосибирской области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854692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История в лицах</a:t>
                      </a:r>
                      <a:endParaRPr lang="ru-RU" b="1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6749028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Военная история России</a:t>
                      </a:r>
                      <a:endParaRPr lang="ru-RU" b="1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885876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>
                          <a:effectLst/>
                        </a:rPr>
                        <a:t>История науки</a:t>
                      </a:r>
                      <a:endParaRPr lang="ru-RU" b="1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576615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Методы исторических исследований</a:t>
                      </a:r>
                      <a:endParaRPr lang="ru-RU" b="1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200990"/>
                  </a:ext>
                </a:extLst>
              </a:tr>
              <a:tr h="10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>
                          <a:effectLst/>
                        </a:rPr>
                        <a:t>Технологии креативных индустрий</a:t>
                      </a:r>
                      <a:endParaRPr lang="ru-RU" b="1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927913"/>
                  </a:ext>
                </a:extLst>
              </a:tr>
              <a:tr h="114942">
                <a:tc rowSpan="4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Русский язык и литература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Культура речи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826265"/>
                  </a:ext>
                </a:extLst>
              </a:tr>
              <a:tr h="114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Текстология</a:t>
                      </a:r>
                      <a:endParaRPr lang="ru-RU" b="1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22245"/>
                  </a:ext>
                </a:extLst>
              </a:tr>
              <a:tr h="114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 err="1">
                          <a:effectLst/>
                        </a:rPr>
                        <a:t>Медиажурналистика</a:t>
                      </a:r>
                      <a:endParaRPr lang="ru-RU" b="1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856526"/>
                  </a:ext>
                </a:extLst>
              </a:tr>
              <a:tr h="114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none" strike="noStrike" dirty="0">
                          <a:effectLst/>
                        </a:rPr>
                        <a:t>Духовный лабиринт</a:t>
                      </a:r>
                      <a:endParaRPr lang="ru-RU" b="1" dirty="0"/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817403"/>
                  </a:ext>
                </a:extLst>
              </a:tr>
              <a:tr h="10728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Количество часов в неделю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47" marR="5747" marT="5747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928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887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55B0B94-CC05-830E-4288-64B859FC5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05057"/>
              </p:ext>
            </p:extLst>
          </p:nvPr>
        </p:nvGraphicFramePr>
        <p:xfrm>
          <a:off x="489996" y="1777999"/>
          <a:ext cx="5389944" cy="337756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389944">
                  <a:extLst>
                    <a:ext uri="{9D8B030D-6E8A-4147-A177-3AD203B41FA5}">
                      <a16:colId xmlns:a16="http://schemas.microsoft.com/office/drawing/2014/main" val="3787556505"/>
                    </a:ext>
                  </a:extLst>
                </a:gridCol>
              </a:tblGrid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География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733934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Информатика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762762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Химия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984178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Физика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4394552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Биология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1718276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Основы безопасности и защиты Родины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7157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Физическая культура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976456"/>
                  </a:ext>
                </a:extLst>
              </a:tr>
              <a:tr h="29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Технологический проектный практикум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314791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Технопредпринимательство и экономика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485016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2F561DF-4737-FE20-F31C-07089B6E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solidFill>
                  <a:schemeClr val="tx2"/>
                </a:solidFill>
              </a:rPr>
              <a:t>Заочное/семейное/дистанционное обучение</a:t>
            </a:r>
            <a:endParaRPr lang="ru-RU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C8946E5-9D72-71AC-FBA9-9ADDDEB754A1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1">
            <a:extLst>
              <a:ext uri="{FF2B5EF4-FFF2-40B4-BE49-F238E27FC236}">
                <a16:creationId xmlns:a16="http://schemas.microsoft.com/office/drawing/2014/main" id="{2CE54F34-BC51-93CC-B894-7D6A8CF1927F}"/>
              </a:ext>
            </a:extLst>
          </p:cNvPr>
          <p:cNvSpPr/>
          <p:nvPr/>
        </p:nvSpPr>
        <p:spPr>
          <a:xfrm rot="5400000" flipH="1">
            <a:off x="0" y="5372101"/>
            <a:ext cx="1485900" cy="14859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F3DA58-8B21-C9B6-A1AA-503A488BE1E7}"/>
              </a:ext>
            </a:extLst>
          </p:cNvPr>
          <p:cNvSpPr txBox="1"/>
          <p:nvPr/>
        </p:nvSpPr>
        <p:spPr>
          <a:xfrm>
            <a:off x="5989898" y="1783288"/>
            <a:ext cx="571210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Очно в 10 классе – 27 ч (4 учебных дня по 6-7 уроков в лицее)</a:t>
            </a:r>
          </a:p>
          <a:p>
            <a:r>
              <a:rPr lang="ru-RU" sz="2400" dirty="0"/>
              <a:t>Очно в 11 классе – 27 ч (4 учебных дня по 6-7 уроков в лицее)</a:t>
            </a:r>
          </a:p>
          <a:p>
            <a:r>
              <a:rPr lang="ru-RU" sz="2400" dirty="0"/>
              <a:t>Остальные дни - </a:t>
            </a: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Calibri"/>
              </a:rPr>
              <a:t>занятия по профилю (вуз), внеурочная деятельность, самостоятельная подготовка в рамках заочного обучения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093944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1860</TotalTime>
  <Words>2036</Words>
  <Application>Microsoft Macintosh PowerPoint</Application>
  <PresentationFormat>Широкоэкранный</PresentationFormat>
  <Paragraphs>1013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"Times New Roman"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Заочное/семейное/дистанционное обучение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Заочное/семейное/дистанционное обучение</vt:lpstr>
      <vt:lpstr>Презентация PowerPoint</vt:lpstr>
      <vt:lpstr>Презентация PowerPoint</vt:lpstr>
      <vt:lpstr>Презентация PowerPoint</vt:lpstr>
      <vt:lpstr>Заочное/семейное/дистанционное обучение</vt:lpstr>
      <vt:lpstr>Презентация PowerPoint</vt:lpstr>
      <vt:lpstr>Презентация PowerPoint</vt:lpstr>
      <vt:lpstr>Заочное/семейное/дистанционное обучение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Прохорова Марина Викторовна</dc:creator>
  <cp:lastModifiedBy>Прохорова Марина</cp:lastModifiedBy>
  <cp:revision>118</cp:revision>
  <dcterms:created xsi:type="dcterms:W3CDTF">2018-05-07T03:42:01Z</dcterms:created>
  <dcterms:modified xsi:type="dcterms:W3CDTF">2025-02-13T11:00:03Z</dcterms:modified>
</cp:coreProperties>
</file>